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0"/>
  </p:notesMasterIdLst>
  <p:sldIdLst>
    <p:sldId id="285" r:id="rId5"/>
    <p:sldId id="257" r:id="rId6"/>
    <p:sldId id="258" r:id="rId7"/>
    <p:sldId id="259" r:id="rId8"/>
    <p:sldId id="261" r:id="rId9"/>
    <p:sldId id="289" r:id="rId10"/>
    <p:sldId id="262" r:id="rId11"/>
    <p:sldId id="265" r:id="rId12"/>
    <p:sldId id="267" r:id="rId13"/>
    <p:sldId id="266" r:id="rId14"/>
    <p:sldId id="286" r:id="rId15"/>
    <p:sldId id="287" r:id="rId16"/>
    <p:sldId id="288" r:id="rId17"/>
    <p:sldId id="270" r:id="rId18"/>
    <p:sldId id="271" r:id="rId19"/>
    <p:sldId id="273" r:id="rId20"/>
    <p:sldId id="274" r:id="rId21"/>
    <p:sldId id="284" r:id="rId22"/>
    <p:sldId id="276" r:id="rId23"/>
    <p:sldId id="277" r:id="rId24"/>
    <p:sldId id="278" r:id="rId25"/>
    <p:sldId id="279" r:id="rId26"/>
    <p:sldId id="280" r:id="rId27"/>
    <p:sldId id="281" r:id="rId28"/>
    <p:sldId id="282" r:id="rId29"/>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Fisher" initials="AF" lastIdx="10" clrIdx="0">
    <p:extLst>
      <p:ext uri="{19B8F6BF-5375-455C-9EA6-DF929625EA0E}">
        <p15:presenceInfo xmlns:p15="http://schemas.microsoft.com/office/powerpoint/2012/main" userId="S::afisher@astc.org::0a857145-7ab8-49f4-92f4-2face3c51d38" providerId="AD"/>
      </p:ext>
    </p:extLst>
  </p:cmAuthor>
  <p:cmAuthor id="2" name="Jamie Durana" initials="JD" lastIdx="10" clrIdx="1">
    <p:extLst>
      <p:ext uri="{19B8F6BF-5375-455C-9EA6-DF929625EA0E}">
        <p15:presenceInfo xmlns:p15="http://schemas.microsoft.com/office/powerpoint/2012/main" userId="S::jdurana@astc.org::f711052f-fdad-498a-98c3-4416ede1bdfa" providerId="AD"/>
      </p:ext>
    </p:extLst>
  </p:cmAuthor>
  <p:cmAuthor id="3" name="Lesley Markham" initials="LM" lastIdx="1" clrIdx="2">
    <p:extLst>
      <p:ext uri="{19B8F6BF-5375-455C-9EA6-DF929625EA0E}">
        <p15:presenceInfo xmlns:p15="http://schemas.microsoft.com/office/powerpoint/2012/main" userId="S::lmarkham@astc.org::1b8684f7-a716-48fc-a68b-b12e3392ea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6199"/>
    <a:srgbClr val="64AFA6"/>
    <a:srgbClr val="D5E7E1"/>
    <a:srgbClr val="B5D7C2"/>
    <a:srgbClr val="050622"/>
    <a:srgbClr val="199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33"/>
    <p:restoredTop sz="95226" autoAdjust="0"/>
  </p:normalViewPr>
  <p:slideViewPr>
    <p:cSldViewPr snapToGrid="0">
      <p:cViewPr varScale="1">
        <p:scale>
          <a:sx n="78" d="100"/>
          <a:sy n="78"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07B381A9-F697-4F9B-B687-2126BA5378CE}" type="datetimeFigureOut">
              <a:rPr lang="en-US" smtClean="0"/>
              <a:t>11/9/2020</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1C11331B-5071-4F5C-96C7-7CBAC3D16FB4}" type="slidenum">
              <a:rPr lang="en-US" smtClean="0"/>
              <a:t>‹#›</a:t>
            </a:fld>
            <a:endParaRPr lang="en-US"/>
          </a:p>
        </p:txBody>
      </p:sp>
    </p:spTree>
    <p:extLst>
      <p:ext uri="{BB962C8B-B14F-4D97-AF65-F5344CB8AC3E}">
        <p14:creationId xmlns:p14="http://schemas.microsoft.com/office/powerpoint/2010/main" val="327596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rgbClr val="050622"/>
                </a:solidFill>
                <a:latin typeface="Trebuchet MS"/>
                <a:ea typeface="Microsoft JhengHei UI Light"/>
              </a:rPr>
              <a:t>This session is an opportunity for data collectors to become more familiar with the IF/THEN Gender Representation Toolkit assessment tool, including the language used and the process of collecting data.</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a:t>
            </a:fld>
            <a:endParaRPr lang="en-US"/>
          </a:p>
        </p:txBody>
      </p:sp>
    </p:spTree>
    <p:extLst>
      <p:ext uri="{BB962C8B-B14F-4D97-AF65-F5344CB8AC3E}">
        <p14:creationId xmlns:p14="http://schemas.microsoft.com/office/powerpoint/2010/main" val="991268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tx1">
                    <a:lumMod val="90000"/>
                    <a:lumOff val="10000"/>
                  </a:schemeClr>
                </a:solidFill>
              </a:rPr>
              <a:t>Note: If you can’t tell if someone is an adult or child, place them in the adult category.  </a:t>
            </a:r>
            <a:endParaRPr lang="en-US" dirty="0"/>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14</a:t>
            </a:fld>
            <a:endParaRPr lang="en-US"/>
          </a:p>
        </p:txBody>
      </p:sp>
    </p:spTree>
    <p:extLst>
      <p:ext uri="{BB962C8B-B14F-4D97-AF65-F5344CB8AC3E}">
        <p14:creationId xmlns:p14="http://schemas.microsoft.com/office/powerpoint/2010/main" val="3393690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How many adults do you count? How many children?</a:t>
            </a:r>
          </a:p>
          <a:p>
            <a:endParaRPr lang="en-US" dirty="0"/>
          </a:p>
          <a:p>
            <a:r>
              <a:rPr lang="en-US" dirty="0"/>
              <a:t>1: 1 adult 1 child</a:t>
            </a:r>
          </a:p>
          <a:p>
            <a:r>
              <a:rPr lang="en-US" dirty="0"/>
              <a:t>2: 2 children</a:t>
            </a:r>
          </a:p>
          <a:p>
            <a:r>
              <a:rPr lang="en-US" dirty="0"/>
              <a:t>3: 1 adult (the children are in a crowd of more than 7 and are not counted)</a:t>
            </a:r>
          </a:p>
          <a:p>
            <a:r>
              <a:rPr lang="en-US" dirty="0"/>
              <a:t>4: 1 adult (the child’s face is hidden and is not counted)</a:t>
            </a:r>
          </a:p>
          <a:p>
            <a:r>
              <a:rPr lang="en-US" dirty="0"/>
              <a:t>5: 2 adults</a:t>
            </a:r>
          </a:p>
          <a:p>
            <a:r>
              <a:rPr lang="en-US" dirty="0"/>
              <a:t>6: 3 children (</a:t>
            </a:r>
            <a:r>
              <a:rPr lang="en-US" dirty="0" err="1"/>
              <a:t>elmo</a:t>
            </a:r>
            <a:r>
              <a:rPr lang="en-US" dirty="0"/>
              <a:t> isn’t counted since he is not human)</a:t>
            </a:r>
          </a:p>
          <a:p>
            <a:r>
              <a:rPr lang="en-US" dirty="0"/>
              <a:t>7: 3 children (if you or your team decided that these three appear to be too close to 18 to know if they are adults, you may choose to record them as adults instead)</a:t>
            </a:r>
          </a:p>
          <a:p>
            <a:endParaRPr lang="en-US" dirty="0"/>
          </a:p>
          <a:p>
            <a:r>
              <a:rPr lang="en-US" dirty="0"/>
              <a:t>Expected Total: 5 adults and 9 children</a:t>
            </a:r>
          </a:p>
        </p:txBody>
      </p:sp>
      <p:sp>
        <p:nvSpPr>
          <p:cNvPr id="4" name="Slide Number Placeholder 3"/>
          <p:cNvSpPr>
            <a:spLocks noGrp="1"/>
          </p:cNvSpPr>
          <p:nvPr>
            <p:ph type="sldNum" sz="quarter" idx="5"/>
          </p:nvPr>
        </p:nvSpPr>
        <p:spPr/>
        <p:txBody>
          <a:bodyPr/>
          <a:lstStyle/>
          <a:p>
            <a:fld id="{1C11331B-5071-4F5C-96C7-7CBAC3D16FB4}" type="slidenum">
              <a:rPr lang="en-US" smtClean="0"/>
              <a:t>15</a:t>
            </a:fld>
            <a:endParaRPr lang="en-US"/>
          </a:p>
        </p:txBody>
      </p:sp>
    </p:spTree>
    <p:extLst>
      <p:ext uri="{BB962C8B-B14F-4D97-AF65-F5344CB8AC3E}">
        <p14:creationId xmlns:p14="http://schemas.microsoft.com/office/powerpoint/2010/main" val="366965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tx1">
                    <a:lumMod val="90000"/>
                    <a:lumOff val="10000"/>
                  </a:schemeClr>
                </a:solidFill>
              </a:rPr>
              <a:t>The “I </a:t>
            </a:r>
            <a:r>
              <a:rPr lang="en-US" b="1" dirty="0">
                <a:solidFill>
                  <a:schemeClr val="tx1">
                    <a:lumMod val="90000"/>
                    <a:lumOff val="10000"/>
                  </a:schemeClr>
                </a:solidFill>
              </a:rPr>
              <a:t>do not perceive</a:t>
            </a:r>
            <a:r>
              <a:rPr lang="en-US" dirty="0">
                <a:solidFill>
                  <a:schemeClr val="tx1">
                    <a:lumMod val="90000"/>
                    <a:lumOff val="10000"/>
                  </a:schemeClr>
                </a:solidFill>
              </a:rPr>
              <a:t> this person to be a woman/girl or man/boy” category is one way to account for people who may not be a binary gender.</a:t>
            </a:r>
          </a:p>
          <a:p>
            <a:pPr defTabSz="942289">
              <a:defRPr/>
            </a:pPr>
            <a:endParaRPr lang="en-US" dirty="0">
              <a:solidFill>
                <a:schemeClr val="tx1">
                  <a:lumMod val="90000"/>
                  <a:lumOff val="10000"/>
                </a:schemeClr>
              </a:solidFill>
            </a:endParaRP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16</a:t>
            </a:fld>
            <a:endParaRPr lang="en-US"/>
          </a:p>
        </p:txBody>
      </p:sp>
    </p:spTree>
    <p:extLst>
      <p:ext uri="{BB962C8B-B14F-4D97-AF65-F5344CB8AC3E}">
        <p14:creationId xmlns:p14="http://schemas.microsoft.com/office/powerpoint/2010/main" val="1058575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i="1" dirty="0">
                <a:solidFill>
                  <a:schemeClr val="tx1">
                    <a:lumMod val="90000"/>
                    <a:lumOff val="10000"/>
                  </a:schemeClr>
                </a:solidFill>
                <a:latin typeface="Trebuchet MS" panose="020B0703020202090204" pitchFamily="34" charset="0"/>
              </a:rPr>
              <a:t>After marking an individual in either the woman/girl or man/boy category, decide if you perceive them as gender non-conforming. If so, place an additional mark in the gender non-conforming box underneath the gender category you marked initially.</a:t>
            </a:r>
          </a:p>
          <a:p>
            <a:endParaRPr lang="en-US" dirty="0">
              <a:solidFill>
                <a:schemeClr val="tx1">
                  <a:lumMod val="90000"/>
                  <a:lumOff val="10000"/>
                </a:schemeClr>
              </a:solidFill>
              <a:latin typeface="Trebuchet MS" panose="020B0703020202090204" pitchFamily="34" charset="0"/>
            </a:endParaRPr>
          </a:p>
          <a:p>
            <a:r>
              <a:rPr lang="en-US" dirty="0">
                <a:solidFill>
                  <a:schemeClr val="tx1">
                    <a:lumMod val="90000"/>
                    <a:lumOff val="10000"/>
                  </a:schemeClr>
                </a:solidFill>
                <a:latin typeface="Trebuchet MS" panose="020B0703020202090204" pitchFamily="34" charset="0"/>
              </a:rPr>
              <a:t>Note:</a:t>
            </a:r>
          </a:p>
          <a:p>
            <a:pPr>
              <a:buFont typeface="Arial" panose="020B0604020202020204" pitchFamily="34" charset="0"/>
              <a:buChar char="•"/>
            </a:pPr>
            <a:r>
              <a:rPr lang="en-US" dirty="0">
                <a:solidFill>
                  <a:schemeClr val="tx1">
                    <a:lumMod val="90000"/>
                    <a:lumOff val="10000"/>
                  </a:schemeClr>
                </a:solidFill>
                <a:latin typeface="Trebuchet MS" panose="020B0703020202090204" pitchFamily="34" charset="0"/>
              </a:rPr>
              <a:t>If you are unsure if you think a person is gender non-conforming, do not mark them as such.</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17</a:t>
            </a:fld>
            <a:endParaRPr lang="en-US"/>
          </a:p>
        </p:txBody>
      </p:sp>
    </p:spTree>
    <p:extLst>
      <p:ext uri="{BB962C8B-B14F-4D97-AF65-F5344CB8AC3E}">
        <p14:creationId xmlns:p14="http://schemas.microsoft.com/office/powerpoint/2010/main" val="133169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panose="020B0703020202090204" pitchFamily="34" charset="0"/>
                <a:ea typeface="+mn-lt"/>
                <a:cs typeface="+mn-lt"/>
              </a:rPr>
              <a:t>The goal is to better understand what museum visitors will see in your museum- will they feel represented by the images and videos they see?</a:t>
            </a:r>
          </a:p>
          <a:p>
            <a:endParaRPr lang="en-US" dirty="0">
              <a:latin typeface="Trebuchet MS" panose="020B0703020202090204" pitchFamily="34" charset="0"/>
              <a:ea typeface="Microsoft JhengHei UI Light"/>
            </a:endParaRPr>
          </a:p>
          <a:p>
            <a:r>
              <a:rPr lang="en-US" dirty="0">
                <a:latin typeface="Trebuchet MS" panose="020B0703020202090204" pitchFamily="34" charset="0"/>
                <a:ea typeface="Microsoft JhengHei UI Light"/>
              </a:rPr>
              <a:t>Keep in mind that when using the tool, you should categorize people based on your initial reactions, which will help the data better reflect what museum visitors are most likely to think when they see an image.</a:t>
            </a:r>
            <a:endParaRPr lang="en-US" dirty="0">
              <a:latin typeface="Trebuchet MS" panose="020B0703020202090204" pitchFamily="34" charset="0"/>
              <a:ea typeface="Microsoft JhengHei UI"/>
            </a:endParaRP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18</a:t>
            </a:fld>
            <a:endParaRPr lang="en-US"/>
          </a:p>
        </p:txBody>
      </p:sp>
    </p:spTree>
    <p:extLst>
      <p:ext uri="{BB962C8B-B14F-4D97-AF65-F5344CB8AC3E}">
        <p14:creationId xmlns:p14="http://schemas.microsoft.com/office/powerpoint/2010/main" val="216078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tool to record the people you see in these images.</a:t>
            </a:r>
          </a:p>
          <a:p>
            <a:endParaRPr lang="en-US" dirty="0"/>
          </a:p>
          <a:p>
            <a:r>
              <a:rPr lang="en-US" dirty="0"/>
              <a:t>1: You may choose to only count the child in green since the second child’s face is hard to see</a:t>
            </a:r>
          </a:p>
          <a:p>
            <a:r>
              <a:rPr lang="en-US" dirty="0"/>
              <a:t>4: Unisex uniforms typically should not be taken into account when deciding if someone is gender non-conforming</a:t>
            </a:r>
          </a:p>
          <a:p>
            <a:r>
              <a:rPr lang="en-US" dirty="0"/>
              <a:t>7: You may choose not to count the person facing away from the camera.</a:t>
            </a:r>
          </a:p>
          <a:p>
            <a:r>
              <a:rPr lang="en-US" dirty="0"/>
              <a:t>8: Some may choose to mark this person under “I do not perceive this person to be a man or a woman”, while some may choose to mark them as “I perceive this person to be a man” and place a mark in the “gender non-conforming” line (or, some may choose a different option altogether!).  All choices are ok as long as it reflects what the data collector perceives.  There does not need to be agreement among data collectors about the “right” choice.  </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19</a:t>
            </a:fld>
            <a:endParaRPr lang="en-US"/>
          </a:p>
        </p:txBody>
      </p:sp>
    </p:spTree>
    <p:extLst>
      <p:ext uri="{BB962C8B-B14F-4D97-AF65-F5344CB8AC3E}">
        <p14:creationId xmlns:p14="http://schemas.microsoft.com/office/powerpoint/2010/main" val="2121905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STEM Professional: </a:t>
            </a:r>
          </a:p>
          <a:p>
            <a:r>
              <a:rPr lang="en-US" dirty="0">
                <a:solidFill>
                  <a:schemeClr val="tx1">
                    <a:lumMod val="90000"/>
                    <a:lumOff val="10000"/>
                  </a:schemeClr>
                </a:solidFill>
                <a:latin typeface="Trebuchet MS" panose="020B0703020202090204" pitchFamily="34" charset="0"/>
              </a:rPr>
              <a:t>Adults who appear to be a STEM Professional based on their clothing (e.g., a lab coat), job-related tools/instruments, or actions.</a:t>
            </a:r>
          </a:p>
          <a:p>
            <a:endParaRPr lang="en-US" dirty="0">
              <a:solidFill>
                <a:schemeClr val="tx1">
                  <a:lumMod val="90000"/>
                  <a:lumOff val="10000"/>
                </a:schemeClr>
              </a:solidFill>
              <a:latin typeface="Trebuchet MS" panose="020B0703020202090204" pitchFamily="34" charset="0"/>
            </a:endParaRPr>
          </a:p>
          <a:p>
            <a:r>
              <a:rPr lang="en-US" i="0" dirty="0"/>
              <a:t>Doing STEM:</a:t>
            </a:r>
          </a:p>
          <a:p>
            <a:r>
              <a:rPr lang="en-US" i="0" dirty="0"/>
              <a:t>Children who appear to be engaging in a STEM activity </a:t>
            </a:r>
            <a:r>
              <a:rPr lang="en-US" dirty="0">
                <a:solidFill>
                  <a:schemeClr val="tx1">
                    <a:lumMod val="90000"/>
                    <a:lumOff val="10000"/>
                  </a:schemeClr>
                </a:solidFill>
                <a:latin typeface="Trebuchet MS" panose="020B0703020202090204" pitchFamily="34" charset="0"/>
              </a:rPr>
              <a:t>(e.g., actively participating, using a scientific tool to observe or measure).</a:t>
            </a:r>
            <a:endParaRPr lang="en-US" i="0" dirty="0"/>
          </a:p>
        </p:txBody>
      </p:sp>
      <p:sp>
        <p:nvSpPr>
          <p:cNvPr id="4" name="Slide Number Placeholder 3"/>
          <p:cNvSpPr>
            <a:spLocks noGrp="1"/>
          </p:cNvSpPr>
          <p:nvPr>
            <p:ph type="sldNum" sz="quarter" idx="5"/>
          </p:nvPr>
        </p:nvSpPr>
        <p:spPr/>
        <p:txBody>
          <a:bodyPr/>
          <a:lstStyle/>
          <a:p>
            <a:fld id="{1C11331B-5071-4F5C-96C7-7CBAC3D16FB4}" type="slidenum">
              <a:rPr lang="en-US" smtClean="0"/>
              <a:t>20</a:t>
            </a:fld>
            <a:endParaRPr lang="en-US"/>
          </a:p>
        </p:txBody>
      </p:sp>
    </p:spTree>
    <p:extLst>
      <p:ext uri="{BB962C8B-B14F-4D97-AF65-F5344CB8AC3E}">
        <p14:creationId xmlns:p14="http://schemas.microsoft.com/office/powerpoint/2010/main" val="2024905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Use the tool to record the people you see in these images.</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21</a:t>
            </a:fld>
            <a:endParaRPr lang="en-US"/>
          </a:p>
        </p:txBody>
      </p:sp>
    </p:spTree>
    <p:extLst>
      <p:ext uri="{BB962C8B-B14F-4D97-AF65-F5344CB8AC3E}">
        <p14:creationId xmlns:p14="http://schemas.microsoft.com/office/powerpoint/2010/main" val="64198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11331B-5071-4F5C-96C7-7CBAC3D16FB4}" type="slidenum">
              <a:rPr lang="en-US" smtClean="0"/>
              <a:t>25</a:t>
            </a:fld>
            <a:endParaRPr lang="en-US"/>
          </a:p>
        </p:txBody>
      </p:sp>
    </p:spTree>
    <p:extLst>
      <p:ext uri="{BB962C8B-B14F-4D97-AF65-F5344CB8AC3E}">
        <p14:creationId xmlns:p14="http://schemas.microsoft.com/office/powerpoint/2010/main" val="1711540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t>Guidelines for using the tool: </a:t>
            </a:r>
            <a:r>
              <a:rPr lang="en-US" dirty="0">
                <a:latin typeface="Trebuchet MS" panose="020B0703020202090204" pitchFamily="34" charset="0"/>
              </a:rPr>
              <a:t>Review definitions and rules for age, gender, STEM, space, element, etc.</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2</a:t>
            </a:fld>
            <a:endParaRPr lang="en-US"/>
          </a:p>
        </p:txBody>
      </p:sp>
    </p:spTree>
    <p:extLst>
      <p:ext uri="{BB962C8B-B14F-4D97-AF65-F5344CB8AC3E}">
        <p14:creationId xmlns:p14="http://schemas.microsoft.com/office/powerpoint/2010/main" val="2102194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3</a:t>
            </a:fld>
            <a:endParaRPr lang="en-US"/>
          </a:p>
        </p:txBody>
      </p:sp>
    </p:spTree>
    <p:extLst>
      <p:ext uri="{BB962C8B-B14F-4D97-AF65-F5344CB8AC3E}">
        <p14:creationId xmlns:p14="http://schemas.microsoft.com/office/powerpoint/2010/main" val="172220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6</a:t>
            </a:fld>
            <a:endParaRPr lang="en-US"/>
          </a:p>
        </p:txBody>
      </p:sp>
    </p:spTree>
    <p:extLst>
      <p:ext uri="{BB962C8B-B14F-4D97-AF65-F5344CB8AC3E}">
        <p14:creationId xmlns:p14="http://schemas.microsoft.com/office/powerpoint/2010/main" val="347916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7</a:t>
            </a:fld>
            <a:endParaRPr lang="en-US"/>
          </a:p>
        </p:txBody>
      </p:sp>
    </p:spTree>
    <p:extLst>
      <p:ext uri="{BB962C8B-B14F-4D97-AF65-F5344CB8AC3E}">
        <p14:creationId xmlns:p14="http://schemas.microsoft.com/office/powerpoint/2010/main" val="2107292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dirty="0">
                <a:solidFill>
                  <a:schemeClr val="tx1">
                    <a:lumMod val="90000"/>
                    <a:lumOff val="10000"/>
                  </a:schemeClr>
                </a:solidFill>
              </a:rPr>
              <a:t>Do not count a close-up part of a face, for example, or a person who is out of focus.</a:t>
            </a:r>
          </a:p>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8</a:t>
            </a:fld>
            <a:endParaRPr lang="en-US"/>
          </a:p>
        </p:txBody>
      </p:sp>
    </p:spTree>
    <p:extLst>
      <p:ext uri="{BB962C8B-B14F-4D97-AF65-F5344CB8AC3E}">
        <p14:creationId xmlns:p14="http://schemas.microsoft.com/office/powerpoint/2010/main" val="3089522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dirty="0">
                <a:solidFill>
                  <a:schemeClr val="tx1">
                    <a:lumMod val="90000"/>
                    <a:lumOff val="10000"/>
                  </a:schemeClr>
                </a:solidFill>
              </a:rPr>
              <a:t>However, if only one person in a crowd is in focus, that person can be counted.</a:t>
            </a:r>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9</a:t>
            </a:fld>
            <a:endParaRPr lang="en-US"/>
          </a:p>
        </p:txBody>
      </p:sp>
    </p:spTree>
    <p:extLst>
      <p:ext uri="{BB962C8B-B14F-4D97-AF65-F5344CB8AC3E}">
        <p14:creationId xmlns:p14="http://schemas.microsoft.com/office/powerpoint/2010/main" val="4260518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10</a:t>
            </a:fld>
            <a:endParaRPr lang="en-US"/>
          </a:p>
        </p:txBody>
      </p:sp>
    </p:spTree>
    <p:extLst>
      <p:ext uri="{BB962C8B-B14F-4D97-AF65-F5344CB8AC3E}">
        <p14:creationId xmlns:p14="http://schemas.microsoft.com/office/powerpoint/2010/main" val="54381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1331B-5071-4F5C-96C7-7CBAC3D16FB4}" type="slidenum">
              <a:rPr lang="en-US" smtClean="0"/>
              <a:t>11</a:t>
            </a:fld>
            <a:endParaRPr lang="en-US"/>
          </a:p>
        </p:txBody>
      </p:sp>
    </p:spTree>
    <p:extLst>
      <p:ext uri="{BB962C8B-B14F-4D97-AF65-F5344CB8AC3E}">
        <p14:creationId xmlns:p14="http://schemas.microsoft.com/office/powerpoint/2010/main" val="96597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p:cNvSpPr>
            <a:spLocks noGrp="1"/>
          </p:cNvSpPr>
          <p:nvPr>
            <p:ph type="ctrTitle"/>
          </p:nvPr>
        </p:nvSpPr>
        <p:spPr>
          <a:xfrm>
            <a:off x="1100051" y="488370"/>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dirty="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843649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dirty="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44170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dirty="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13086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dirty="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a:p>
        </p:txBody>
      </p:sp>
    </p:spTree>
    <p:extLst>
      <p:ext uri="{BB962C8B-B14F-4D97-AF65-F5344CB8AC3E}">
        <p14:creationId xmlns:p14="http://schemas.microsoft.com/office/powerpoint/2010/main" val="96852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64AFA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9D61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939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dirty="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836305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dirty="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
        <p:nvSpPr>
          <p:cNvPr id="2" name="TextBox 1">
            <a:extLst>
              <a:ext uri="{FF2B5EF4-FFF2-40B4-BE49-F238E27FC236}">
                <a16:creationId xmlns:a16="http://schemas.microsoft.com/office/drawing/2014/main" id="{D4905E03-3576-9C4F-93D7-327BCD749046}"/>
              </a:ext>
            </a:extLst>
          </p:cNvPr>
          <p:cNvSpPr txBox="1"/>
          <p:nvPr userDrawn="1"/>
        </p:nvSpPr>
        <p:spPr>
          <a:xfrm>
            <a:off x="833120" y="652272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38458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dirty="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82460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64AFA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91985" cy="66484"/>
          </a:xfrm>
          <a:prstGeom prst="rect">
            <a:avLst/>
          </a:prstGeom>
          <a:solidFill>
            <a:srgbClr val="9D61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11/9/2020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1640605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11/9/2020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556286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0315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412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png"/><Relationship Id="rId4" Type="http://schemas.openxmlformats.org/officeDocument/2006/relationships/image" Target="../media/image21.jpeg"/><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medium.com/@cblackcontent/jonathan-van-ness-queen-of-brand-voice-strategy-d3385c86dc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2.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4AF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1497F-5FB4-0449-BC84-5388F543ACE2}"/>
              </a:ext>
            </a:extLst>
          </p:cNvPr>
          <p:cNvSpPr>
            <a:spLocks noGrp="1"/>
          </p:cNvSpPr>
          <p:nvPr>
            <p:ph type="ctrTitle"/>
          </p:nvPr>
        </p:nvSpPr>
        <p:spPr>
          <a:xfrm>
            <a:off x="583691" y="367726"/>
            <a:ext cx="10792820" cy="1522852"/>
          </a:xfrm>
        </p:spPr>
        <p:txBody>
          <a:bodyPr>
            <a:normAutofit/>
          </a:bodyPr>
          <a:lstStyle/>
          <a:p>
            <a:pPr algn="ctr"/>
            <a:r>
              <a:rPr lang="en-US" sz="5000" b="1" dirty="0">
                <a:solidFill>
                  <a:schemeClr val="bg1"/>
                </a:solidFill>
                <a:latin typeface="Gibson Book" pitchFamily="50" charset="0"/>
              </a:rPr>
              <a:t>IF/THEN</a:t>
            </a:r>
            <a:r>
              <a:rPr lang="en-US" sz="5000" b="1" baseline="30000" dirty="0">
                <a:solidFill>
                  <a:schemeClr val="bg1"/>
                </a:solidFill>
                <a:latin typeface="Gibson Book" pitchFamily="50" charset="0"/>
              </a:rPr>
              <a:t>®</a:t>
            </a:r>
            <a:r>
              <a:rPr lang="en-US" sz="5000" b="1" dirty="0">
                <a:solidFill>
                  <a:schemeClr val="bg1"/>
                </a:solidFill>
                <a:latin typeface="Gibson Book" pitchFamily="50" charset="0"/>
              </a:rPr>
              <a:t> </a:t>
            </a:r>
            <a:br>
              <a:rPr lang="en-US" sz="5000" b="1" dirty="0">
                <a:solidFill>
                  <a:schemeClr val="bg1"/>
                </a:solidFill>
                <a:latin typeface="Gibson Book" pitchFamily="50" charset="0"/>
              </a:rPr>
            </a:br>
            <a:r>
              <a:rPr lang="en-US" sz="5000" b="1" dirty="0">
                <a:solidFill>
                  <a:schemeClr val="bg1"/>
                </a:solidFill>
                <a:latin typeface="Gibson Book" pitchFamily="50" charset="0"/>
              </a:rPr>
              <a:t>Gender Representation Toolkit</a:t>
            </a:r>
          </a:p>
        </p:txBody>
      </p:sp>
      <p:sp>
        <p:nvSpPr>
          <p:cNvPr id="3" name="Subtitle 2">
            <a:extLst>
              <a:ext uri="{FF2B5EF4-FFF2-40B4-BE49-F238E27FC236}">
                <a16:creationId xmlns:a16="http://schemas.microsoft.com/office/drawing/2014/main" id="{079B7E09-BC35-8747-8024-C8DB87CA472E}"/>
              </a:ext>
            </a:extLst>
          </p:cNvPr>
          <p:cNvSpPr>
            <a:spLocks noGrp="1"/>
          </p:cNvSpPr>
          <p:nvPr>
            <p:ph type="subTitle" idx="1"/>
          </p:nvPr>
        </p:nvSpPr>
        <p:spPr>
          <a:xfrm>
            <a:off x="0" y="2658772"/>
            <a:ext cx="12192000" cy="1143000"/>
          </a:xfrm>
        </p:spPr>
        <p:txBody>
          <a:bodyPr>
            <a:noAutofit/>
          </a:bodyPr>
          <a:lstStyle/>
          <a:p>
            <a:pPr algn="ctr"/>
            <a:r>
              <a:rPr lang="en-US" sz="3800" b="1" cap="none" dirty="0">
                <a:solidFill>
                  <a:srgbClr val="7030A0"/>
                </a:solidFill>
                <a:latin typeface="Gobold" panose="02000500000000000000" pitchFamily="2" charset="0"/>
              </a:rPr>
              <a:t>Staff Session: </a:t>
            </a:r>
          </a:p>
          <a:p>
            <a:pPr algn="ctr"/>
            <a:r>
              <a:rPr lang="en-US" sz="3800" b="1" cap="none" dirty="0">
                <a:solidFill>
                  <a:srgbClr val="7030A0"/>
                </a:solidFill>
                <a:latin typeface="Gobold" panose="02000500000000000000" pitchFamily="2" charset="0"/>
              </a:rPr>
              <a:t>Planning and Prep</a:t>
            </a:r>
          </a:p>
        </p:txBody>
      </p:sp>
      <p:pic>
        <p:nvPicPr>
          <p:cNvPr id="8" name="Picture 7" descr="Text&#10;&#10;Description automatically generated">
            <a:extLst>
              <a:ext uri="{FF2B5EF4-FFF2-40B4-BE49-F238E27FC236}">
                <a16:creationId xmlns:a16="http://schemas.microsoft.com/office/drawing/2014/main" id="{10393B34-6B11-49ED-B799-98F846D39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4814" y="5890547"/>
            <a:ext cx="1906815" cy="767679"/>
          </a:xfrm>
          <a:prstGeom prst="rect">
            <a:avLst/>
          </a:prstGeom>
        </p:spPr>
      </p:pic>
    </p:spTree>
    <p:extLst>
      <p:ext uri="{BB962C8B-B14F-4D97-AF65-F5344CB8AC3E}">
        <p14:creationId xmlns:p14="http://schemas.microsoft.com/office/powerpoint/2010/main" val="100354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358122" y="1325041"/>
            <a:ext cx="11228615" cy="42079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tx1">
                    <a:lumMod val="90000"/>
                    <a:lumOff val="10000"/>
                  </a:schemeClr>
                </a:solidFill>
                <a:latin typeface="Proxima Nova Cond Medium" panose="02000506030000020004" pitchFamily="50" charset="0"/>
              </a:rPr>
              <a:t>For videos</a:t>
            </a:r>
            <a:r>
              <a:rPr lang="en-US" b="1" dirty="0">
                <a:solidFill>
                  <a:schemeClr val="tx1">
                    <a:lumMod val="90000"/>
                    <a:lumOff val="10000"/>
                  </a:schemeClr>
                </a:solidFill>
                <a:latin typeface="Proxima Nova Cond Medium" panose="02000506030000020004" pitchFamily="50" charset="0"/>
              </a:rPr>
              <a:t>: </a:t>
            </a:r>
          </a:p>
          <a:p>
            <a:pPr marL="0" indent="0">
              <a:buNone/>
            </a:pPr>
            <a:endParaRPr lang="en-US" sz="2400" b="1" dirty="0">
              <a:solidFill>
                <a:schemeClr val="tx1">
                  <a:lumMod val="90000"/>
                  <a:lumOff val="10000"/>
                </a:schemeClr>
              </a:solidFill>
              <a:latin typeface="Trebuchet MS" panose="020B0703020202090204" pitchFamily="34" charset="0"/>
            </a:endParaRPr>
          </a:p>
          <a:p>
            <a:pPr marL="571500" indent="-393700">
              <a:buNone/>
            </a:pPr>
            <a:r>
              <a:rPr lang="en-US" b="1" dirty="0">
                <a:solidFill>
                  <a:schemeClr val="tx1">
                    <a:lumMod val="90000"/>
                    <a:lumOff val="10000"/>
                  </a:schemeClr>
                </a:solidFill>
                <a:latin typeface="Proxima Nova Cond Medium" panose="02000506030000020004" pitchFamily="50" charset="0"/>
              </a:rPr>
              <a:t>5. </a:t>
            </a:r>
            <a:r>
              <a:rPr lang="en-US" dirty="0">
                <a:solidFill>
                  <a:schemeClr val="tx1">
                    <a:lumMod val="90000"/>
                    <a:lumOff val="10000"/>
                  </a:schemeClr>
                </a:solidFill>
                <a:latin typeface="Proxima Nova Cond Medium" panose="02000506030000020004" pitchFamily="50" charset="0"/>
              </a:rPr>
              <a:t>An individual must be visible for at least 5 continuous seconds to be counted</a:t>
            </a:r>
          </a:p>
          <a:p>
            <a:pPr marL="571500" indent="-393700">
              <a:buNone/>
            </a:pPr>
            <a:endParaRPr lang="en-US" dirty="0">
              <a:solidFill>
                <a:schemeClr val="tx1">
                  <a:lumMod val="90000"/>
                  <a:lumOff val="10000"/>
                </a:schemeClr>
              </a:solidFill>
              <a:latin typeface="Proxima Nova Cond Medium" panose="02000506030000020004" pitchFamily="50" charset="0"/>
            </a:endParaRPr>
          </a:p>
          <a:p>
            <a:pPr marL="571500" indent="-393700">
              <a:buNone/>
            </a:pPr>
            <a:r>
              <a:rPr lang="en-US" dirty="0">
                <a:solidFill>
                  <a:schemeClr val="tx1">
                    <a:lumMod val="90000"/>
                    <a:lumOff val="10000"/>
                  </a:schemeClr>
                </a:solidFill>
                <a:latin typeface="Proxima Nova Cond Medium" panose="02000506030000020004" pitchFamily="50" charset="0"/>
              </a:rPr>
              <a:t>6. Only the first 30 seconds of videos are considered.  In the case of looping videos without a discrete beginning or end, assess for 30 seconds at a randomly selected time.</a:t>
            </a:r>
          </a:p>
        </p:txBody>
      </p:sp>
      <p:sp>
        <p:nvSpPr>
          <p:cNvPr id="6" name="Title 1">
            <a:extLst>
              <a:ext uri="{FF2B5EF4-FFF2-40B4-BE49-F238E27FC236}">
                <a16:creationId xmlns:a16="http://schemas.microsoft.com/office/drawing/2014/main" id="{66A865CF-80AE-4CC8-989E-4715CD13DEF9}"/>
              </a:ext>
            </a:extLst>
          </p:cNvPr>
          <p:cNvSpPr txBox="1">
            <a:spLocks/>
          </p:cNvSpPr>
          <p:nvPr/>
        </p:nvSpPr>
        <p:spPr>
          <a:xfrm>
            <a:off x="358122" y="113666"/>
            <a:ext cx="8778240"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pic>
        <p:nvPicPr>
          <p:cNvPr id="2" name="Picture 1" descr="Text&#10;&#10;Description automatically generated">
            <a:extLst>
              <a:ext uri="{FF2B5EF4-FFF2-40B4-BE49-F238E27FC236}">
                <a16:creationId xmlns:a16="http://schemas.microsoft.com/office/drawing/2014/main" id="{3229EDE2-B46F-457B-9CCA-C471C8BA8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836799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BD115A7-F66C-FB4C-BDF3-B666539454BF}"/>
              </a:ext>
            </a:extLst>
          </p:cNvPr>
          <p:cNvSpPr txBox="1">
            <a:spLocks/>
          </p:cNvSpPr>
          <p:nvPr/>
        </p:nvSpPr>
        <p:spPr>
          <a:xfrm>
            <a:off x="407963" y="328227"/>
            <a:ext cx="7174523" cy="1605608"/>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sz="5300" b="1" dirty="0">
                <a:latin typeface="Trebuchet MS" panose="020B0703020202090204" pitchFamily="34" charset="0"/>
              </a:rPr>
              <a:t>Space</a:t>
            </a:r>
            <a:br>
              <a:rPr lang="en-US" sz="5300" b="1" dirty="0">
                <a:latin typeface="Trebuchet MS" panose="020B0703020202090204" pitchFamily="34" charset="0"/>
              </a:rPr>
            </a:br>
            <a:r>
              <a:rPr lang="en-US" sz="3300" dirty="0">
                <a:latin typeface="Proxima Nova Cond Medium" panose="02000506030000020004" pitchFamily="50" charset="0"/>
              </a:rPr>
              <a:t>The entirety of a type of media being observed. </a:t>
            </a:r>
          </a:p>
        </p:txBody>
      </p:sp>
      <p:sp>
        <p:nvSpPr>
          <p:cNvPr id="8" name="Content Placeholder 2">
            <a:extLst>
              <a:ext uri="{FF2B5EF4-FFF2-40B4-BE49-F238E27FC236}">
                <a16:creationId xmlns:a16="http://schemas.microsoft.com/office/drawing/2014/main" id="{2A3394FD-0BB2-B547-96E5-F10C5A03233A}"/>
              </a:ext>
            </a:extLst>
          </p:cNvPr>
          <p:cNvSpPr txBox="1">
            <a:spLocks/>
          </p:cNvSpPr>
          <p:nvPr/>
        </p:nvSpPr>
        <p:spPr>
          <a:xfrm>
            <a:off x="595998" y="2330435"/>
            <a:ext cx="6100078" cy="3536965"/>
          </a:xfrm>
          <a:prstGeom prst="rect">
            <a:avLst/>
          </a:prstGeom>
        </p:spPr>
        <p:txBody>
          <a:bodyPr vert="horz" lIns="0" tIns="45720" rIns="0" bIns="45720" numCol="1"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00000"/>
              </a:lnSpc>
              <a:spcAft>
                <a:spcPts val="600"/>
              </a:spcAft>
              <a:buFont typeface="Wingdings" panose="05000000000000000000" pitchFamily="2" charset="2"/>
              <a:buChar char="Ø"/>
            </a:pPr>
            <a:r>
              <a:rPr lang="en-US" sz="2800" dirty="0">
                <a:latin typeface="Proxima Nova Cond Medium" panose="02000506030000020004" pitchFamily="50" charset="0"/>
              </a:rPr>
              <a:t> A building</a:t>
            </a:r>
          </a:p>
          <a:p>
            <a:pPr>
              <a:lnSpc>
                <a:spcPct val="100000"/>
              </a:lnSpc>
              <a:spcAft>
                <a:spcPts val="600"/>
              </a:spcAft>
              <a:buFont typeface="Wingdings" panose="05000000000000000000" pitchFamily="2" charset="2"/>
              <a:buChar char="Ø"/>
            </a:pPr>
            <a:r>
              <a:rPr lang="en-US" sz="2800" dirty="0">
                <a:latin typeface="Proxima Nova Cond Medium" panose="02000506030000020004" pitchFamily="50" charset="0"/>
              </a:rPr>
              <a:t> A website (or entire online presence)</a:t>
            </a:r>
          </a:p>
          <a:p>
            <a:pPr>
              <a:spcAft>
                <a:spcPts val="600"/>
              </a:spcAft>
              <a:buFont typeface="Wingdings" panose="05000000000000000000" pitchFamily="2" charset="2"/>
              <a:buChar char="Ø"/>
            </a:pPr>
            <a:r>
              <a:rPr lang="en-US" sz="2800" dirty="0">
                <a:latin typeface="Proxima Nova Cond Medium" panose="02000506030000020004" pitchFamily="50" charset="0"/>
              </a:rPr>
              <a:t> An ad campaign </a:t>
            </a:r>
            <a:endParaRPr lang="en-US" sz="2800" dirty="0">
              <a:latin typeface="Proxima Nova Cond Medium" panose="02000506030000020004" pitchFamily="50" charset="0"/>
              <a:cs typeface="Arial" panose="020B0604020202020204"/>
            </a:endParaRPr>
          </a:p>
          <a:p>
            <a:pPr>
              <a:spcAft>
                <a:spcPts val="600"/>
              </a:spcAft>
              <a:buFont typeface="Wingdings" panose="05000000000000000000" pitchFamily="2" charset="2"/>
              <a:buChar char="Ø"/>
            </a:pPr>
            <a:r>
              <a:rPr lang="en-US" sz="2800" dirty="0">
                <a:latin typeface="Proxima Nova Cond Medium" panose="02000506030000020004" pitchFamily="50" charset="0"/>
              </a:rPr>
              <a:t> An area of signage </a:t>
            </a:r>
          </a:p>
          <a:p>
            <a:pPr marL="400050" indent="-400050">
              <a:spcAft>
                <a:spcPts val="600"/>
              </a:spcAft>
              <a:buFont typeface="Wingdings" panose="05000000000000000000" pitchFamily="2" charset="2"/>
              <a:buChar char="Ø"/>
            </a:pPr>
            <a:r>
              <a:rPr lang="en-US" sz="2800" dirty="0">
                <a:latin typeface="Proxima Nova Cond Medium" panose="02000506030000020004" pitchFamily="50" charset="0"/>
              </a:rPr>
              <a:t>All promotional materials or set of program materials </a:t>
            </a:r>
          </a:p>
          <a:p>
            <a:pPr marL="0" indent="0">
              <a:buFont typeface="Calibri" panose="020F0502020204030204" pitchFamily="34" charset="0"/>
              <a:buNone/>
            </a:pPr>
            <a:endParaRPr lang="en-US" sz="2400" dirty="0">
              <a:latin typeface="Trebuchet MS" panose="020B0703020202090204" pitchFamily="34" charset="0"/>
            </a:endParaRPr>
          </a:p>
        </p:txBody>
      </p:sp>
      <p:pic>
        <p:nvPicPr>
          <p:cNvPr id="4" name="Picture 3">
            <a:extLst>
              <a:ext uri="{FF2B5EF4-FFF2-40B4-BE49-F238E27FC236}">
                <a16:creationId xmlns:a16="http://schemas.microsoft.com/office/drawing/2014/main" id="{594B7406-3694-4660-9175-E3226F5643E2}"/>
              </a:ext>
            </a:extLst>
          </p:cNvPr>
          <p:cNvPicPr>
            <a:picLocks noChangeAspect="1"/>
          </p:cNvPicPr>
          <p:nvPr/>
        </p:nvPicPr>
        <p:blipFill rotWithShape="1">
          <a:blip r:embed="rId3"/>
          <a:srcRect l="8392" t="3489" r="14716" b="15044"/>
          <a:stretch/>
        </p:blipFill>
        <p:spPr>
          <a:xfrm>
            <a:off x="7165727" y="430934"/>
            <a:ext cx="2261955" cy="2210327"/>
          </a:xfrm>
          <a:prstGeom prst="rect">
            <a:avLst/>
          </a:prstGeom>
        </p:spPr>
      </p:pic>
      <p:pic>
        <p:nvPicPr>
          <p:cNvPr id="10" name="Picture 9">
            <a:extLst>
              <a:ext uri="{FF2B5EF4-FFF2-40B4-BE49-F238E27FC236}">
                <a16:creationId xmlns:a16="http://schemas.microsoft.com/office/drawing/2014/main" id="{57C22926-2E87-4E8E-B193-D05325B15A60}"/>
              </a:ext>
            </a:extLst>
          </p:cNvPr>
          <p:cNvPicPr>
            <a:picLocks noChangeAspect="1"/>
          </p:cNvPicPr>
          <p:nvPr/>
        </p:nvPicPr>
        <p:blipFill rotWithShape="1">
          <a:blip r:embed="rId4"/>
          <a:srcRect t="2998" r="3866" b="1914"/>
          <a:stretch/>
        </p:blipFill>
        <p:spPr>
          <a:xfrm>
            <a:off x="7165727" y="4016095"/>
            <a:ext cx="2292911" cy="2210327"/>
          </a:xfrm>
          <a:prstGeom prst="rect">
            <a:avLst/>
          </a:prstGeom>
        </p:spPr>
      </p:pic>
      <p:pic>
        <p:nvPicPr>
          <p:cNvPr id="6" name="Picture 5">
            <a:extLst>
              <a:ext uri="{FF2B5EF4-FFF2-40B4-BE49-F238E27FC236}">
                <a16:creationId xmlns:a16="http://schemas.microsoft.com/office/drawing/2014/main" id="{8BAF0CBE-933C-4FCC-9CBE-7FB2BF35DE81}"/>
              </a:ext>
            </a:extLst>
          </p:cNvPr>
          <p:cNvPicPr>
            <a:picLocks noChangeAspect="1"/>
          </p:cNvPicPr>
          <p:nvPr/>
        </p:nvPicPr>
        <p:blipFill rotWithShape="1">
          <a:blip r:embed="rId5"/>
          <a:srcRect l="1374" t="5549" r="2949" b="2665"/>
          <a:stretch/>
        </p:blipFill>
        <p:spPr>
          <a:xfrm>
            <a:off x="9210869" y="2289698"/>
            <a:ext cx="2385134" cy="2278603"/>
          </a:xfrm>
          <a:prstGeom prst="rect">
            <a:avLst/>
          </a:prstGeom>
        </p:spPr>
      </p:pic>
      <p:pic>
        <p:nvPicPr>
          <p:cNvPr id="12" name="Picture 11" descr="Text&#10;&#10;Description automatically generated">
            <a:extLst>
              <a:ext uri="{FF2B5EF4-FFF2-40B4-BE49-F238E27FC236}">
                <a16:creationId xmlns:a16="http://schemas.microsoft.com/office/drawing/2014/main" id="{7A8D26DC-E3FE-4767-B4E6-15E1D710F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668479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F6C8DA6-4418-0B46-8CF1-1C7F0A2EB636}"/>
              </a:ext>
            </a:extLst>
          </p:cNvPr>
          <p:cNvSpPr txBox="1">
            <a:spLocks/>
          </p:cNvSpPr>
          <p:nvPr/>
        </p:nvSpPr>
        <p:spPr>
          <a:xfrm>
            <a:off x="520506" y="2289698"/>
            <a:ext cx="6274189" cy="3189658"/>
          </a:xfrm>
          <a:prstGeom prst="rect">
            <a:avLst/>
          </a:prstGeom>
        </p:spPr>
        <p:txBody>
          <a:bodyPr vert="horz" lIns="0" tIns="45720" rIns="0" bIns="45720" numCol="1"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600"/>
              </a:spcAft>
              <a:buFont typeface="Wingdings" panose="020F0502020204030204" pitchFamily="34" charset="0"/>
              <a:buChar char="Ø"/>
            </a:pPr>
            <a:r>
              <a:rPr lang="en-US" sz="2800" dirty="0">
                <a:latin typeface="Proxima Nova Cond Medium" panose="02000506030000020004" pitchFamily="50" charset="0"/>
              </a:rPr>
              <a:t> One area of a building, or one room, etc.</a:t>
            </a:r>
          </a:p>
          <a:p>
            <a:pPr>
              <a:spcAft>
                <a:spcPts val="600"/>
              </a:spcAft>
              <a:buFont typeface="Wingdings" panose="020F0502020204030204" pitchFamily="34" charset="0"/>
              <a:buChar char="Ø"/>
            </a:pPr>
            <a:r>
              <a:rPr lang="en-US" sz="2800" dirty="0">
                <a:latin typeface="Proxima Nova Cond Medium" panose="02000506030000020004" pitchFamily="50" charset="0"/>
              </a:rPr>
              <a:t> A tab or page within a website</a:t>
            </a:r>
            <a:endParaRPr lang="en-US" sz="2800" dirty="0">
              <a:latin typeface="Proxima Nova Cond Medium" panose="02000506030000020004" pitchFamily="50" charset="0"/>
              <a:cs typeface="Arial" panose="020B0604020202020204"/>
            </a:endParaRPr>
          </a:p>
          <a:p>
            <a:pPr>
              <a:buFont typeface="Wingdings" panose="020F0502020204030204" pitchFamily="34" charset="0"/>
              <a:buChar char="Ø"/>
            </a:pPr>
            <a:r>
              <a:rPr lang="en-US" sz="2800" dirty="0">
                <a:latin typeface="Proxima Nova Cond Medium" panose="02000506030000020004" pitchFamily="50" charset="0"/>
              </a:rPr>
              <a:t> A portion of a set of program materials</a:t>
            </a:r>
            <a:endParaRPr lang="en-US" sz="2800" dirty="0">
              <a:latin typeface="Proxima Nova Cond Medium" panose="02000506030000020004" pitchFamily="50" charset="0"/>
              <a:cs typeface="Arial" panose="020B0604020202020204"/>
            </a:endParaRPr>
          </a:p>
          <a:p>
            <a:pPr>
              <a:buFont typeface="Wingdings" panose="020F0502020204030204" pitchFamily="34" charset="0"/>
              <a:buChar char="Ø"/>
            </a:pPr>
            <a:r>
              <a:rPr lang="en-US" sz="2800" dirty="0">
                <a:latin typeface="Proxima Nova Cond Medium" panose="02000506030000020004" pitchFamily="50" charset="0"/>
              </a:rPr>
              <a:t> The entirety of one flyer</a:t>
            </a:r>
            <a:endParaRPr lang="en-US" sz="2800" dirty="0">
              <a:latin typeface="Proxima Nova Cond Medium" panose="02000506030000020004" pitchFamily="50" charset="0"/>
              <a:cs typeface="Arial" panose="020B0604020202020204"/>
            </a:endParaRPr>
          </a:p>
          <a:p>
            <a:pPr marL="0" indent="0">
              <a:buFont typeface="Calibri" panose="020F0502020204030204" pitchFamily="34" charset="0"/>
              <a:buNone/>
            </a:pPr>
            <a:endParaRPr lang="en-US" sz="2400" dirty="0">
              <a:latin typeface="Trebuchet MS" panose="020B0703020202090204" pitchFamily="34" charset="0"/>
            </a:endParaRPr>
          </a:p>
        </p:txBody>
      </p:sp>
      <p:sp>
        <p:nvSpPr>
          <p:cNvPr id="10" name="Title 1">
            <a:extLst>
              <a:ext uri="{FF2B5EF4-FFF2-40B4-BE49-F238E27FC236}">
                <a16:creationId xmlns:a16="http://schemas.microsoft.com/office/drawing/2014/main" id="{BD367634-7422-BB46-9E8F-7B2133C37422}"/>
              </a:ext>
            </a:extLst>
          </p:cNvPr>
          <p:cNvSpPr txBox="1">
            <a:spLocks/>
          </p:cNvSpPr>
          <p:nvPr/>
        </p:nvSpPr>
        <p:spPr>
          <a:xfrm>
            <a:off x="407965" y="286361"/>
            <a:ext cx="4290646" cy="1559373"/>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b="1" dirty="0">
                <a:latin typeface="Trebuchet MS" panose="020B0703020202090204" pitchFamily="34" charset="0"/>
              </a:rPr>
              <a:t>Element</a:t>
            </a:r>
            <a:br>
              <a:rPr lang="en-US" sz="5400" dirty="0">
                <a:latin typeface="Trebuchet MS" panose="020B0703020202090204" pitchFamily="34" charset="0"/>
              </a:rPr>
            </a:br>
            <a:r>
              <a:rPr lang="en-US" sz="2900" i="1" dirty="0">
                <a:latin typeface="Trebuchet MS" panose="020B0703020202090204" pitchFamily="34" charset="0"/>
              </a:rPr>
              <a:t>A section of the space. </a:t>
            </a:r>
          </a:p>
        </p:txBody>
      </p:sp>
      <p:pic>
        <p:nvPicPr>
          <p:cNvPr id="2" name="Picture 1">
            <a:extLst>
              <a:ext uri="{FF2B5EF4-FFF2-40B4-BE49-F238E27FC236}">
                <a16:creationId xmlns:a16="http://schemas.microsoft.com/office/drawing/2014/main" id="{E50BE802-4273-41B9-A61D-F0B44ABDD77D}"/>
              </a:ext>
            </a:extLst>
          </p:cNvPr>
          <p:cNvPicPr>
            <a:picLocks noChangeAspect="1"/>
          </p:cNvPicPr>
          <p:nvPr/>
        </p:nvPicPr>
        <p:blipFill rotWithShape="1">
          <a:blip r:embed="rId2"/>
          <a:srcRect l="8392" t="3489" r="14716" b="15044"/>
          <a:stretch/>
        </p:blipFill>
        <p:spPr>
          <a:xfrm>
            <a:off x="7165727" y="430934"/>
            <a:ext cx="2261955" cy="2210327"/>
          </a:xfrm>
          <a:prstGeom prst="rect">
            <a:avLst/>
          </a:prstGeom>
        </p:spPr>
      </p:pic>
      <p:pic>
        <p:nvPicPr>
          <p:cNvPr id="3" name="Picture 2">
            <a:extLst>
              <a:ext uri="{FF2B5EF4-FFF2-40B4-BE49-F238E27FC236}">
                <a16:creationId xmlns:a16="http://schemas.microsoft.com/office/drawing/2014/main" id="{3601FF65-6BB2-4E51-B77F-8586677B31C8}"/>
              </a:ext>
            </a:extLst>
          </p:cNvPr>
          <p:cNvPicPr>
            <a:picLocks noChangeAspect="1"/>
          </p:cNvPicPr>
          <p:nvPr/>
        </p:nvPicPr>
        <p:blipFill rotWithShape="1">
          <a:blip r:embed="rId3"/>
          <a:srcRect t="2998" r="3866" b="1914"/>
          <a:stretch/>
        </p:blipFill>
        <p:spPr>
          <a:xfrm>
            <a:off x="7165727" y="4016095"/>
            <a:ext cx="2292911" cy="2210327"/>
          </a:xfrm>
          <a:prstGeom prst="rect">
            <a:avLst/>
          </a:prstGeom>
        </p:spPr>
      </p:pic>
      <p:pic>
        <p:nvPicPr>
          <p:cNvPr id="4" name="Picture 3">
            <a:extLst>
              <a:ext uri="{FF2B5EF4-FFF2-40B4-BE49-F238E27FC236}">
                <a16:creationId xmlns:a16="http://schemas.microsoft.com/office/drawing/2014/main" id="{B1B34B27-AB76-436F-B8D3-D9136C1B6EFD}"/>
              </a:ext>
            </a:extLst>
          </p:cNvPr>
          <p:cNvPicPr>
            <a:picLocks noChangeAspect="1"/>
          </p:cNvPicPr>
          <p:nvPr/>
        </p:nvPicPr>
        <p:blipFill rotWithShape="1">
          <a:blip r:embed="rId4"/>
          <a:srcRect l="1374" t="5549" r="2949" b="2665"/>
          <a:stretch/>
        </p:blipFill>
        <p:spPr>
          <a:xfrm>
            <a:off x="9210869" y="2289698"/>
            <a:ext cx="2385134" cy="2278603"/>
          </a:xfrm>
          <a:prstGeom prst="rect">
            <a:avLst/>
          </a:prstGeom>
        </p:spPr>
      </p:pic>
      <p:pic>
        <p:nvPicPr>
          <p:cNvPr id="12" name="Picture 11" descr="Text&#10;&#10;Description automatically generated">
            <a:extLst>
              <a:ext uri="{FF2B5EF4-FFF2-40B4-BE49-F238E27FC236}">
                <a16:creationId xmlns:a16="http://schemas.microsoft.com/office/drawing/2014/main" id="{7A72F91D-C98E-4649-AC26-A9D0C4BF3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496929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F38AFED-7EA8-9740-BC84-7B23416924BD}"/>
              </a:ext>
            </a:extLst>
          </p:cNvPr>
          <p:cNvSpPr txBox="1">
            <a:spLocks/>
          </p:cNvSpPr>
          <p:nvPr/>
        </p:nvSpPr>
        <p:spPr>
          <a:xfrm>
            <a:off x="318892" y="2324655"/>
            <a:ext cx="6585615" cy="2796603"/>
          </a:xfrm>
          <a:prstGeom prst="rect">
            <a:avLst/>
          </a:prstGeom>
        </p:spPr>
        <p:txBody>
          <a:bodyPr vert="horz" lIns="0" tIns="45720" rIns="0" bIns="45720" numCol="1" rtlCol="0" anchor="t">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71500" indent="-393700">
              <a:spcBef>
                <a:spcPts val="600"/>
              </a:spcBef>
              <a:spcAft>
                <a:spcPts val="600"/>
              </a:spcAft>
              <a:buFont typeface="Wingdings" panose="020F0502020204030204" pitchFamily="34" charset="0"/>
              <a:buChar char="Ø"/>
            </a:pPr>
            <a:r>
              <a:rPr lang="en-US" sz="2800" dirty="0">
                <a:latin typeface="Proxima Nova Cond Medium" panose="02000506030000020004" pitchFamily="50" charset="0"/>
              </a:rPr>
              <a:t>Collect data on only one type at a time.  </a:t>
            </a:r>
          </a:p>
          <a:p>
            <a:pPr marL="571500" indent="-393700">
              <a:spcBef>
                <a:spcPts val="600"/>
              </a:spcBef>
              <a:spcAft>
                <a:spcPts val="600"/>
              </a:spcAft>
              <a:buFont typeface="Wingdings" panose="020F0502020204030204" pitchFamily="34" charset="0"/>
              <a:buChar char="Ø"/>
            </a:pPr>
            <a:r>
              <a:rPr lang="en-US" sz="2800" dirty="0">
                <a:latin typeface="Proxima Nova Cond Medium" panose="02000506030000020004" pitchFamily="50" charset="0"/>
              </a:rPr>
              <a:t>Use one data collection page to collect data on all photos within an element, and a separate page to collect data on all videos.  </a:t>
            </a:r>
            <a:endParaRPr lang="en-US" sz="2800" dirty="0">
              <a:latin typeface="Proxima Nova Cond Medium" panose="02000506030000020004" pitchFamily="50" charset="0"/>
              <a:cs typeface="Arial" panose="020B0604020202020204"/>
            </a:endParaRPr>
          </a:p>
          <a:p>
            <a:pPr marL="571500" indent="-393700">
              <a:buFont typeface="Wingdings" panose="020F0502020204030204" pitchFamily="34" charset="0"/>
              <a:buChar char="Ø"/>
            </a:pPr>
            <a:r>
              <a:rPr lang="en-US" sz="2800" dirty="0">
                <a:latin typeface="Proxima Nova Cond Medium" panose="02000506030000020004" pitchFamily="50" charset="0"/>
              </a:rPr>
              <a:t>Other types may include audio, drawings, sculptures, or any other depictions of people. </a:t>
            </a:r>
            <a:r>
              <a:rPr lang="en-US" sz="2400" dirty="0">
                <a:latin typeface="Proxima Nova Cond Medium" panose="02000506030000020004" pitchFamily="50" charset="0"/>
              </a:rPr>
              <a:t> </a:t>
            </a:r>
            <a:endParaRPr lang="en-US" sz="2400" dirty="0">
              <a:latin typeface="Proxima Nova Cond Medium" panose="02000506030000020004" pitchFamily="50" charset="0"/>
              <a:cs typeface="Arial" panose="020B0604020202020204"/>
            </a:endParaRPr>
          </a:p>
        </p:txBody>
      </p:sp>
      <p:sp>
        <p:nvSpPr>
          <p:cNvPr id="9" name="Title 1">
            <a:extLst>
              <a:ext uri="{FF2B5EF4-FFF2-40B4-BE49-F238E27FC236}">
                <a16:creationId xmlns:a16="http://schemas.microsoft.com/office/drawing/2014/main" id="{AFD8C8F1-7E3D-AF4C-ADA8-51B0BDE53112}"/>
              </a:ext>
            </a:extLst>
          </p:cNvPr>
          <p:cNvSpPr txBox="1">
            <a:spLocks/>
          </p:cNvSpPr>
          <p:nvPr/>
        </p:nvSpPr>
        <p:spPr>
          <a:xfrm>
            <a:off x="431287" y="248565"/>
            <a:ext cx="3732749" cy="1737360"/>
          </a:xfrm>
          <a:prstGeom prst="rect">
            <a:avLst/>
          </a:prstGeom>
        </p:spPr>
        <p:txBody>
          <a:bodyPr vert="horz" lIns="91440" tIns="45720" rIns="91440" bIns="45720" rtlCol="0" anchor="b">
            <a:normAutofit fontScale="9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50000"/>
              </a:lnSpc>
              <a:spcAft>
                <a:spcPts val="1200"/>
              </a:spcAft>
            </a:pPr>
            <a:r>
              <a:rPr lang="en-US" b="1" dirty="0">
                <a:latin typeface="Trebuchet MS" panose="020B0703020202090204" pitchFamily="34" charset="0"/>
              </a:rPr>
              <a:t>Type</a:t>
            </a:r>
            <a:br>
              <a:rPr lang="en-US" dirty="0">
                <a:latin typeface="Trebuchet MS" panose="020B0703020202090204" pitchFamily="34" charset="0"/>
              </a:rPr>
            </a:br>
            <a:r>
              <a:rPr lang="en-US" sz="3200" i="1" dirty="0">
                <a:latin typeface="Trebuchet MS" panose="020B0703020202090204" pitchFamily="34" charset="0"/>
              </a:rPr>
              <a:t>Photos, videos, other</a:t>
            </a:r>
          </a:p>
        </p:txBody>
      </p:sp>
      <p:pic>
        <p:nvPicPr>
          <p:cNvPr id="3" name="Picture 2">
            <a:extLst>
              <a:ext uri="{FF2B5EF4-FFF2-40B4-BE49-F238E27FC236}">
                <a16:creationId xmlns:a16="http://schemas.microsoft.com/office/drawing/2014/main" id="{8DC93953-FD06-44CC-8A72-D95E6BFA247F}"/>
              </a:ext>
            </a:extLst>
          </p:cNvPr>
          <p:cNvPicPr>
            <a:picLocks noChangeAspect="1"/>
          </p:cNvPicPr>
          <p:nvPr/>
        </p:nvPicPr>
        <p:blipFill rotWithShape="1">
          <a:blip r:embed="rId2"/>
          <a:srcRect l="8392" t="3489" r="14716" b="15044"/>
          <a:stretch/>
        </p:blipFill>
        <p:spPr>
          <a:xfrm>
            <a:off x="7165727" y="430934"/>
            <a:ext cx="2261955" cy="2210327"/>
          </a:xfrm>
          <a:prstGeom prst="rect">
            <a:avLst/>
          </a:prstGeom>
        </p:spPr>
      </p:pic>
      <p:pic>
        <p:nvPicPr>
          <p:cNvPr id="4" name="Picture 3">
            <a:extLst>
              <a:ext uri="{FF2B5EF4-FFF2-40B4-BE49-F238E27FC236}">
                <a16:creationId xmlns:a16="http://schemas.microsoft.com/office/drawing/2014/main" id="{5425A9A7-789A-49B3-881B-830D5944E9BD}"/>
              </a:ext>
            </a:extLst>
          </p:cNvPr>
          <p:cNvPicPr>
            <a:picLocks noChangeAspect="1"/>
          </p:cNvPicPr>
          <p:nvPr/>
        </p:nvPicPr>
        <p:blipFill rotWithShape="1">
          <a:blip r:embed="rId3"/>
          <a:srcRect t="2998" r="3866" b="1914"/>
          <a:stretch/>
        </p:blipFill>
        <p:spPr>
          <a:xfrm>
            <a:off x="7165727" y="4016095"/>
            <a:ext cx="2292911" cy="2210327"/>
          </a:xfrm>
          <a:prstGeom prst="rect">
            <a:avLst/>
          </a:prstGeom>
        </p:spPr>
      </p:pic>
      <p:pic>
        <p:nvPicPr>
          <p:cNvPr id="6" name="Picture 5">
            <a:extLst>
              <a:ext uri="{FF2B5EF4-FFF2-40B4-BE49-F238E27FC236}">
                <a16:creationId xmlns:a16="http://schemas.microsoft.com/office/drawing/2014/main" id="{B4677ADF-AC36-4F90-9A9C-8C957CE8760B}"/>
              </a:ext>
            </a:extLst>
          </p:cNvPr>
          <p:cNvPicPr>
            <a:picLocks noChangeAspect="1"/>
          </p:cNvPicPr>
          <p:nvPr/>
        </p:nvPicPr>
        <p:blipFill rotWithShape="1">
          <a:blip r:embed="rId4"/>
          <a:srcRect l="1374" t="5549" r="2949" b="2665"/>
          <a:stretch/>
        </p:blipFill>
        <p:spPr>
          <a:xfrm>
            <a:off x="9210869" y="2289698"/>
            <a:ext cx="2385134" cy="2278603"/>
          </a:xfrm>
          <a:prstGeom prst="rect">
            <a:avLst/>
          </a:prstGeom>
        </p:spPr>
      </p:pic>
      <p:pic>
        <p:nvPicPr>
          <p:cNvPr id="12" name="Picture 11" descr="Text&#10;&#10;Description automatically generated">
            <a:extLst>
              <a:ext uri="{FF2B5EF4-FFF2-40B4-BE49-F238E27FC236}">
                <a16:creationId xmlns:a16="http://schemas.microsoft.com/office/drawing/2014/main" id="{A61CDD66-13E4-4C6A-BFA4-5AD70C9C68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514140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09489" y="-134774"/>
            <a:ext cx="1585573" cy="1157287"/>
          </a:xfrm>
        </p:spPr>
        <p:txBody>
          <a:bodyPr>
            <a:normAutofit/>
          </a:bodyPr>
          <a:lstStyle/>
          <a:p>
            <a:pPr>
              <a:spcBef>
                <a:spcPts val="0"/>
              </a:spcBef>
              <a:spcAft>
                <a:spcPts val="1200"/>
              </a:spcAft>
            </a:pPr>
            <a:r>
              <a:rPr lang="en-US" sz="5400" b="1" dirty="0">
                <a:solidFill>
                  <a:schemeClr val="tx1">
                    <a:lumMod val="90000"/>
                    <a:lumOff val="10000"/>
                  </a:schemeClr>
                </a:solidFill>
                <a:latin typeface="Trebuchet MS" panose="020B0703020202090204" pitchFamily="34" charset="0"/>
              </a:rPr>
              <a:t>Age</a:t>
            </a:r>
            <a:endParaRPr lang="en-US"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936512" y="944400"/>
            <a:ext cx="4468593" cy="4770951"/>
          </a:xfrm>
        </p:spPr>
        <p:txBody>
          <a:bodyPr vert="horz" lIns="0" tIns="45720" rIns="0" bIns="45720" numCol="1" rtlCol="0" anchor="t">
            <a:normAutofit/>
          </a:bodyPr>
          <a:lstStyle/>
          <a:p>
            <a:pPr marL="0" indent="0">
              <a:buNone/>
            </a:pPr>
            <a:endParaRPr lang="en-US" b="1" dirty="0">
              <a:solidFill>
                <a:schemeClr val="tx1">
                  <a:lumMod val="90000"/>
                  <a:lumOff val="10000"/>
                </a:schemeClr>
              </a:solidFill>
              <a:latin typeface="Trebuchet MS" panose="020B0703020202090204" pitchFamily="34" charset="0"/>
            </a:endParaRPr>
          </a:p>
          <a:p>
            <a:pPr marL="0" indent="0">
              <a:buNone/>
            </a:pPr>
            <a:r>
              <a:rPr lang="en-US" sz="3000" b="1" dirty="0">
                <a:solidFill>
                  <a:schemeClr val="tx1">
                    <a:lumMod val="90000"/>
                    <a:lumOff val="10000"/>
                  </a:schemeClr>
                </a:solidFill>
                <a:latin typeface="Proxima Nova Cond Medium" panose="02000506030000020004" pitchFamily="50" charset="0"/>
              </a:rPr>
              <a:t>Adults</a:t>
            </a:r>
          </a:p>
          <a:p>
            <a:pPr marL="0" indent="0">
              <a:spcBef>
                <a:spcPts val="1000"/>
              </a:spcBef>
              <a:buNone/>
            </a:pPr>
            <a:r>
              <a:rPr lang="en-US" sz="2800" i="1" dirty="0">
                <a:solidFill>
                  <a:schemeClr val="tx1">
                    <a:lumMod val="90000"/>
                    <a:lumOff val="10000"/>
                  </a:schemeClr>
                </a:solidFill>
                <a:latin typeface="Proxima Nova Cond Medium" panose="02000506030000020004" pitchFamily="50" charset="0"/>
              </a:rPr>
              <a:t>Individuals who appear to be 18 years of age or older</a:t>
            </a:r>
          </a:p>
          <a:p>
            <a:pPr marL="0" indent="0">
              <a:spcBef>
                <a:spcPts val="1000"/>
              </a:spcBef>
              <a:buNone/>
            </a:pPr>
            <a:endParaRPr lang="en-US" sz="2800" i="1" dirty="0">
              <a:solidFill>
                <a:schemeClr val="tx1">
                  <a:lumMod val="90000"/>
                  <a:lumOff val="10000"/>
                </a:schemeClr>
              </a:solidFill>
              <a:latin typeface="Proxima Nova Cond Medium" panose="02000506030000020004" pitchFamily="50" charset="0"/>
            </a:endParaRP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6833838" y="923957"/>
            <a:ext cx="4866297" cy="477085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b="1" dirty="0">
              <a:solidFill>
                <a:schemeClr val="tx1">
                  <a:lumMod val="90000"/>
                  <a:lumOff val="10000"/>
                </a:schemeClr>
              </a:solidFill>
              <a:latin typeface="Trebuchet MS" panose="020B0703020202090204" pitchFamily="34" charset="0"/>
            </a:endParaRPr>
          </a:p>
          <a:p>
            <a:pPr marL="0" indent="0">
              <a:buFont typeface="Arial" panose="020B0604020202020204" pitchFamily="34" charset="0"/>
              <a:buNone/>
            </a:pPr>
            <a:r>
              <a:rPr lang="en-US" sz="3000" b="1" dirty="0">
                <a:solidFill>
                  <a:schemeClr val="tx1">
                    <a:lumMod val="90000"/>
                    <a:lumOff val="10000"/>
                  </a:schemeClr>
                </a:solidFill>
                <a:latin typeface="Proxima Nova Cond Medium" panose="02000506030000020004" pitchFamily="50" charset="0"/>
              </a:rPr>
              <a:t>Children</a:t>
            </a:r>
          </a:p>
          <a:p>
            <a:pPr marL="0" indent="0">
              <a:buNone/>
            </a:pPr>
            <a:r>
              <a:rPr lang="en-US" i="1" dirty="0">
                <a:solidFill>
                  <a:schemeClr val="tx1">
                    <a:lumMod val="90000"/>
                    <a:lumOff val="10000"/>
                  </a:schemeClr>
                </a:solidFill>
                <a:latin typeface="Proxima Nova Cond Medium" panose="02000506030000020004" pitchFamily="50" charset="0"/>
              </a:rPr>
              <a:t>Individuals who appear to be between birth and 17 years of age</a:t>
            </a:r>
            <a:endParaRPr lang="en-US" dirty="0">
              <a:solidFill>
                <a:schemeClr val="tx1">
                  <a:lumMod val="90000"/>
                  <a:lumOff val="10000"/>
                </a:schemeClr>
              </a:solidFill>
              <a:latin typeface="Proxima Nova Cond Medium" panose="02000506030000020004" pitchFamily="50" charset="0"/>
            </a:endParaRPr>
          </a:p>
        </p:txBody>
      </p:sp>
      <p:pic>
        <p:nvPicPr>
          <p:cNvPr id="7" name="Picture 6">
            <a:extLst>
              <a:ext uri="{FF2B5EF4-FFF2-40B4-BE49-F238E27FC236}">
                <a16:creationId xmlns:a16="http://schemas.microsoft.com/office/drawing/2014/main" id="{B380B53D-B500-4A98-A0C0-174D6E33E74F}"/>
              </a:ext>
            </a:extLst>
          </p:cNvPr>
          <p:cNvPicPr>
            <a:picLocks noChangeAspect="1"/>
          </p:cNvPicPr>
          <p:nvPr/>
        </p:nvPicPr>
        <p:blipFill rotWithShape="1">
          <a:blip r:embed="rId3">
            <a:extLst>
              <a:ext uri="{28A0092B-C50C-407E-A947-70E740481C1C}">
                <a14:useLocalDpi xmlns:a14="http://schemas.microsoft.com/office/drawing/2010/main" val="0"/>
              </a:ext>
            </a:extLst>
          </a:blip>
          <a:srcRect l="15887" t="7746" r="8692" b="19326"/>
          <a:stretch/>
        </p:blipFill>
        <p:spPr>
          <a:xfrm>
            <a:off x="936512" y="2944130"/>
            <a:ext cx="4234202" cy="2729198"/>
          </a:xfrm>
          <a:prstGeom prst="rect">
            <a:avLst/>
          </a:prstGeom>
        </p:spPr>
      </p:pic>
      <p:sp>
        <p:nvSpPr>
          <p:cNvPr id="9" name="Rectangle 8">
            <a:extLst>
              <a:ext uri="{FF2B5EF4-FFF2-40B4-BE49-F238E27FC236}">
                <a16:creationId xmlns:a16="http://schemas.microsoft.com/office/drawing/2014/main" id="{3EFAC3E2-AEEE-4226-82B5-2C8E78E092C3}"/>
              </a:ext>
            </a:extLst>
          </p:cNvPr>
          <p:cNvSpPr/>
          <p:nvPr/>
        </p:nvSpPr>
        <p:spPr>
          <a:xfrm>
            <a:off x="936512" y="5780958"/>
            <a:ext cx="185018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Brooke Cagle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10" name="Rectangle 9">
            <a:extLst>
              <a:ext uri="{FF2B5EF4-FFF2-40B4-BE49-F238E27FC236}">
                <a16:creationId xmlns:a16="http://schemas.microsoft.com/office/drawing/2014/main" id="{C7D71592-EEB3-4E03-B35F-403C8C53A88F}"/>
              </a:ext>
            </a:extLst>
          </p:cNvPr>
          <p:cNvSpPr/>
          <p:nvPr/>
        </p:nvSpPr>
        <p:spPr>
          <a:xfrm>
            <a:off x="6833838" y="5701906"/>
            <a:ext cx="1664238"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MI PHAM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2" name="Picture 11">
            <a:extLst>
              <a:ext uri="{FF2B5EF4-FFF2-40B4-BE49-F238E27FC236}">
                <a16:creationId xmlns:a16="http://schemas.microsoft.com/office/drawing/2014/main" id="{FC5A2CF7-C66A-4742-A1A7-945D42554114}"/>
              </a:ext>
            </a:extLst>
          </p:cNvPr>
          <p:cNvPicPr>
            <a:picLocks noChangeAspect="1"/>
          </p:cNvPicPr>
          <p:nvPr/>
        </p:nvPicPr>
        <p:blipFill rotWithShape="1">
          <a:blip r:embed="rId4">
            <a:extLst>
              <a:ext uri="{28A0092B-C50C-407E-A947-70E740481C1C}">
                <a14:useLocalDpi xmlns:a14="http://schemas.microsoft.com/office/drawing/2010/main" val="0"/>
              </a:ext>
            </a:extLst>
          </a:blip>
          <a:srcRect l="10507" t="5079" r="11185" b="13400"/>
          <a:stretch/>
        </p:blipFill>
        <p:spPr>
          <a:xfrm>
            <a:off x="6833839" y="2944130"/>
            <a:ext cx="3865952" cy="2685956"/>
          </a:xfrm>
          <a:prstGeom prst="rect">
            <a:avLst/>
          </a:prstGeom>
        </p:spPr>
      </p:pic>
      <p:pic>
        <p:nvPicPr>
          <p:cNvPr id="4" name="Picture 3" descr="Text&#10;&#10;Description automatically generated">
            <a:extLst>
              <a:ext uri="{FF2B5EF4-FFF2-40B4-BE49-F238E27FC236}">
                <a16:creationId xmlns:a16="http://schemas.microsoft.com/office/drawing/2014/main" id="{DD5274E5-7B4A-47EB-814D-A3C2861B1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324722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FAC3E2-AEEE-4226-82B5-2C8E78E092C3}"/>
              </a:ext>
            </a:extLst>
          </p:cNvPr>
          <p:cNvSpPr/>
          <p:nvPr/>
        </p:nvSpPr>
        <p:spPr>
          <a:xfrm>
            <a:off x="437667" y="2621709"/>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
        <p:nvSpPr>
          <p:cNvPr id="15" name="Rectangle 14">
            <a:extLst>
              <a:ext uri="{FF2B5EF4-FFF2-40B4-BE49-F238E27FC236}">
                <a16:creationId xmlns:a16="http://schemas.microsoft.com/office/drawing/2014/main" id="{4BC224FA-03AD-4EF6-99AB-A847B474F020}"/>
              </a:ext>
            </a:extLst>
          </p:cNvPr>
          <p:cNvSpPr/>
          <p:nvPr/>
        </p:nvSpPr>
        <p:spPr>
          <a:xfrm>
            <a:off x="3731463" y="2781231"/>
            <a:ext cx="1400216" cy="33855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Aleksander </a:t>
            </a:r>
            <a:r>
              <a:rPr lang="en-US" sz="800" i="1" dirty="0" err="1">
                <a:solidFill>
                  <a:schemeClr val="tx1">
                    <a:lumMod val="90000"/>
                    <a:lumOff val="10000"/>
                  </a:schemeClr>
                </a:solidFill>
                <a:latin typeface="Trebuchet MS" panose="020B0703020202090204" pitchFamily="34" charset="0"/>
              </a:rPr>
              <a:t>Borzenets</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24" name="Picture 23">
            <a:extLst>
              <a:ext uri="{FF2B5EF4-FFF2-40B4-BE49-F238E27FC236}">
                <a16:creationId xmlns:a16="http://schemas.microsoft.com/office/drawing/2014/main" id="{4B14EC93-BD0A-4684-885A-165987F1E1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166" b="20986"/>
          <a:stretch/>
        </p:blipFill>
        <p:spPr>
          <a:xfrm>
            <a:off x="3731463" y="541227"/>
            <a:ext cx="2235381" cy="2188204"/>
          </a:xfrm>
          <a:prstGeom prst="rect">
            <a:avLst/>
          </a:prstGeom>
        </p:spPr>
      </p:pic>
      <p:pic>
        <p:nvPicPr>
          <p:cNvPr id="2050" name="Picture 2" descr="three women posting for picture">
            <a:extLst>
              <a:ext uri="{FF2B5EF4-FFF2-40B4-BE49-F238E27FC236}">
                <a16:creationId xmlns:a16="http://schemas.microsoft.com/office/drawing/2014/main" id="{7DDA1BE3-9AA2-4413-AE11-172F85131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093" y="3618187"/>
            <a:ext cx="3500064" cy="23345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18E78698-5736-42CA-B4E0-D0463CB94008}"/>
              </a:ext>
            </a:extLst>
          </p:cNvPr>
          <p:cNvSpPr/>
          <p:nvPr/>
        </p:nvSpPr>
        <p:spPr>
          <a:xfrm>
            <a:off x="7705093" y="6008479"/>
            <a:ext cx="1792478" cy="215444"/>
          </a:xfrm>
          <a:prstGeom prst="rect">
            <a:avLst/>
          </a:prstGeom>
        </p:spPr>
        <p:txBody>
          <a:bodyPr wrap="none">
            <a:spAutoFit/>
          </a:bodyPr>
          <a:lstStyle/>
          <a:p>
            <a:r>
              <a:rPr lang="en-US" sz="800" i="1">
                <a:solidFill>
                  <a:schemeClr val="tx1">
                    <a:lumMod val="90000"/>
                    <a:lumOff val="10000"/>
                  </a:schemeClr>
                </a:solidFill>
                <a:latin typeface="Trebuchet MS" panose="020B0703020202090204" pitchFamily="34" charset="0"/>
              </a:rPr>
              <a:t>Photo by Omar Lopez on </a:t>
            </a:r>
            <a:r>
              <a:rPr lang="en-US" sz="800" i="1" err="1">
                <a:solidFill>
                  <a:schemeClr val="tx1">
                    <a:lumMod val="90000"/>
                    <a:lumOff val="10000"/>
                  </a:schemeClr>
                </a:solidFill>
                <a:latin typeface="Trebuchet MS" panose="020B0703020202090204" pitchFamily="34" charset="0"/>
              </a:rPr>
              <a:t>Unsplash</a:t>
            </a:r>
            <a:endParaRPr lang="en-US" sz="800" i="1">
              <a:solidFill>
                <a:schemeClr val="tx1">
                  <a:lumMod val="90000"/>
                  <a:lumOff val="10000"/>
                </a:schemeClr>
              </a:solidFill>
              <a:latin typeface="Trebuchet MS" panose="020B0703020202090204" pitchFamily="34" charset="0"/>
            </a:endParaRPr>
          </a:p>
        </p:txBody>
      </p:sp>
      <p:pic>
        <p:nvPicPr>
          <p:cNvPr id="2052" name="Picture 4" descr="Image result for wheelchair family">
            <a:extLst>
              <a:ext uri="{FF2B5EF4-FFF2-40B4-BE49-F238E27FC236}">
                <a16:creationId xmlns:a16="http://schemas.microsoft.com/office/drawing/2014/main" id="{5CC7EAB7-0E37-4B95-A9B7-231A5B9846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10" r="23388"/>
          <a:stretch/>
        </p:blipFill>
        <p:spPr bwMode="auto">
          <a:xfrm>
            <a:off x="4431571" y="3356805"/>
            <a:ext cx="2879256" cy="281859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n kissing baby's feet">
            <a:extLst>
              <a:ext uri="{FF2B5EF4-FFF2-40B4-BE49-F238E27FC236}">
                <a16:creationId xmlns:a16="http://schemas.microsoft.com/office/drawing/2014/main" id="{01C75E9C-4E41-4FAA-B9F2-D4178EC776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27" b="9895"/>
          <a:stretch/>
        </p:blipFill>
        <p:spPr bwMode="auto">
          <a:xfrm>
            <a:off x="10013469" y="541227"/>
            <a:ext cx="1982190" cy="26098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57B3DC8-2F3E-4D79-A0E8-7DFA167C2080}"/>
              </a:ext>
            </a:extLst>
          </p:cNvPr>
          <p:cNvSpPr/>
          <p:nvPr/>
        </p:nvSpPr>
        <p:spPr>
          <a:xfrm>
            <a:off x="10013469" y="3187528"/>
            <a:ext cx="1191688" cy="33855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Felipe Salgado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4" name="Picture 2" descr="https://ifthen.widencollective.com/thumbnail/be0c398f-b35e-40b7-b4b7-63e4d6546def/av/2048px/GRUProgramDay-46%20-%20Yamil%C3%A9e%20Toussaint%20Beach.jpg?t=1575653789285&amp;s=eed9330853b06f62edee1c91ae241c61615ac6a5">
            <a:extLst>
              <a:ext uri="{FF2B5EF4-FFF2-40B4-BE49-F238E27FC236}">
                <a16:creationId xmlns:a16="http://schemas.microsoft.com/office/drawing/2014/main" id="{CEC93570-C843-4A4D-9962-0EEB4CEFE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667" y="541227"/>
            <a:ext cx="3110058" cy="20759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fthen.widencollective.com/thumbnail/2548c909-cf9a-4be8-87d8-e2b02e76892e/av/2048px/Janis%20Louie%20science%20show%20-%20Janis%20Louie.jpg?t=1575653933607&amp;s=8285d17e25d9bce4f78d1fc6546b5a665cee8a67">
            <a:extLst>
              <a:ext uri="{FF2B5EF4-FFF2-40B4-BE49-F238E27FC236}">
                <a16:creationId xmlns:a16="http://schemas.microsoft.com/office/drawing/2014/main" id="{83B16D14-BB00-41EA-BDFE-16131367C1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0582" y="541227"/>
            <a:ext cx="3679149" cy="245049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CE8CE2E-8728-4107-A40C-AA28EAC33D51}"/>
              </a:ext>
            </a:extLst>
          </p:cNvPr>
          <p:cNvSpPr/>
          <p:nvPr/>
        </p:nvSpPr>
        <p:spPr>
          <a:xfrm>
            <a:off x="6155198" y="3022885"/>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sp>
        <p:nvSpPr>
          <p:cNvPr id="2" name="TextBox 1">
            <a:extLst>
              <a:ext uri="{FF2B5EF4-FFF2-40B4-BE49-F238E27FC236}">
                <a16:creationId xmlns:a16="http://schemas.microsoft.com/office/drawing/2014/main" id="{EE628A2C-2C73-4B2F-BA01-315F03743C4E}"/>
              </a:ext>
            </a:extLst>
          </p:cNvPr>
          <p:cNvSpPr txBox="1"/>
          <p:nvPr/>
        </p:nvSpPr>
        <p:spPr>
          <a:xfrm>
            <a:off x="1424656" y="-81376"/>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1</a:t>
            </a:r>
          </a:p>
        </p:txBody>
      </p:sp>
      <p:sp>
        <p:nvSpPr>
          <p:cNvPr id="17" name="TextBox 16">
            <a:extLst>
              <a:ext uri="{FF2B5EF4-FFF2-40B4-BE49-F238E27FC236}">
                <a16:creationId xmlns:a16="http://schemas.microsoft.com/office/drawing/2014/main" id="{8EF63498-5A24-442C-A1F0-5448D56CF0CE}"/>
              </a:ext>
            </a:extLst>
          </p:cNvPr>
          <p:cNvSpPr txBox="1"/>
          <p:nvPr/>
        </p:nvSpPr>
        <p:spPr>
          <a:xfrm>
            <a:off x="8601332" y="3083829"/>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7</a:t>
            </a:r>
          </a:p>
        </p:txBody>
      </p:sp>
      <p:sp>
        <p:nvSpPr>
          <p:cNvPr id="19" name="TextBox 18">
            <a:extLst>
              <a:ext uri="{FF2B5EF4-FFF2-40B4-BE49-F238E27FC236}">
                <a16:creationId xmlns:a16="http://schemas.microsoft.com/office/drawing/2014/main" id="{ACA34089-DA38-4B59-BF41-247432ACFCC2}"/>
              </a:ext>
            </a:extLst>
          </p:cNvPr>
          <p:cNvSpPr txBox="1"/>
          <p:nvPr/>
        </p:nvSpPr>
        <p:spPr>
          <a:xfrm>
            <a:off x="4821993" y="2837153"/>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6</a:t>
            </a:r>
          </a:p>
        </p:txBody>
      </p:sp>
      <p:sp>
        <p:nvSpPr>
          <p:cNvPr id="21" name="TextBox 20">
            <a:extLst>
              <a:ext uri="{FF2B5EF4-FFF2-40B4-BE49-F238E27FC236}">
                <a16:creationId xmlns:a16="http://schemas.microsoft.com/office/drawing/2014/main" id="{D5984693-17FD-4DBF-9190-93C1B4BFDECB}"/>
              </a:ext>
            </a:extLst>
          </p:cNvPr>
          <p:cNvSpPr txBox="1"/>
          <p:nvPr/>
        </p:nvSpPr>
        <p:spPr>
          <a:xfrm>
            <a:off x="10200577" y="-81376"/>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4</a:t>
            </a:r>
          </a:p>
        </p:txBody>
      </p:sp>
      <p:sp>
        <p:nvSpPr>
          <p:cNvPr id="22" name="TextBox 21">
            <a:extLst>
              <a:ext uri="{FF2B5EF4-FFF2-40B4-BE49-F238E27FC236}">
                <a16:creationId xmlns:a16="http://schemas.microsoft.com/office/drawing/2014/main" id="{BA52D2AF-6413-492F-A95D-0A0768D578E7}"/>
              </a:ext>
            </a:extLst>
          </p:cNvPr>
          <p:cNvSpPr txBox="1"/>
          <p:nvPr/>
        </p:nvSpPr>
        <p:spPr>
          <a:xfrm>
            <a:off x="7632400" y="-104990"/>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3</a:t>
            </a:r>
          </a:p>
        </p:txBody>
      </p:sp>
      <p:sp>
        <p:nvSpPr>
          <p:cNvPr id="25" name="TextBox 24">
            <a:extLst>
              <a:ext uri="{FF2B5EF4-FFF2-40B4-BE49-F238E27FC236}">
                <a16:creationId xmlns:a16="http://schemas.microsoft.com/office/drawing/2014/main" id="{0E0089FA-EE2E-4F67-9DC7-39C30963960F}"/>
              </a:ext>
            </a:extLst>
          </p:cNvPr>
          <p:cNvSpPr txBox="1"/>
          <p:nvPr/>
        </p:nvSpPr>
        <p:spPr>
          <a:xfrm>
            <a:off x="4322751" y="-71941"/>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2</a:t>
            </a:r>
          </a:p>
        </p:txBody>
      </p:sp>
      <p:pic>
        <p:nvPicPr>
          <p:cNvPr id="5122" name="Picture 2" descr="greyscale photo of woman standing behind woman sitting on chair">
            <a:extLst>
              <a:ext uri="{FF2B5EF4-FFF2-40B4-BE49-F238E27FC236}">
                <a16:creationId xmlns:a16="http://schemas.microsoft.com/office/drawing/2014/main" id="{670359E7-1E52-46ED-8B20-D58D7DFC3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139" y="3550672"/>
            <a:ext cx="3926357" cy="261888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148BAB6-49BA-4525-A5F7-F26AFCCED0E4}"/>
              </a:ext>
            </a:extLst>
          </p:cNvPr>
          <p:cNvSpPr txBox="1"/>
          <p:nvPr/>
        </p:nvSpPr>
        <p:spPr>
          <a:xfrm>
            <a:off x="1597429" y="295050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5</a:t>
            </a:r>
          </a:p>
        </p:txBody>
      </p:sp>
      <p:sp>
        <p:nvSpPr>
          <p:cNvPr id="26" name="Rectangle 25">
            <a:extLst>
              <a:ext uri="{FF2B5EF4-FFF2-40B4-BE49-F238E27FC236}">
                <a16:creationId xmlns:a16="http://schemas.microsoft.com/office/drawing/2014/main" id="{5A9591C5-08F1-4659-9AC6-BBDE8413C33E}"/>
              </a:ext>
            </a:extLst>
          </p:cNvPr>
          <p:cNvSpPr/>
          <p:nvPr/>
        </p:nvSpPr>
        <p:spPr>
          <a:xfrm>
            <a:off x="1244369" y="6135194"/>
            <a:ext cx="233269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Eberhard </a:t>
            </a:r>
            <a:r>
              <a:rPr lang="en-US" sz="800" i="1" dirty="0" err="1">
                <a:solidFill>
                  <a:schemeClr val="tx1">
                    <a:lumMod val="90000"/>
                    <a:lumOff val="10000"/>
                  </a:schemeClr>
                </a:solidFill>
                <a:latin typeface="Trebuchet MS" panose="020B0703020202090204" pitchFamily="34" charset="0"/>
              </a:rPr>
              <a:t>Grossgasteiger</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3" name="Picture 2" descr="Text&#10;&#10;Description automatically generated">
            <a:extLst>
              <a:ext uri="{FF2B5EF4-FFF2-40B4-BE49-F238E27FC236}">
                <a16:creationId xmlns:a16="http://schemas.microsoft.com/office/drawing/2014/main" id="{E931A495-005C-46DD-9AB9-AC18224927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606233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2E688C1-91CD-400D-95D9-9C66F9BD7E73}"/>
              </a:ext>
            </a:extLst>
          </p:cNvPr>
          <p:cNvSpPr txBox="1">
            <a:spLocks/>
          </p:cNvSpPr>
          <p:nvPr/>
        </p:nvSpPr>
        <p:spPr>
          <a:xfrm>
            <a:off x="6276508" y="1358891"/>
            <a:ext cx="3413275" cy="2919404"/>
          </a:xfrm>
          <a:prstGeom prst="rect">
            <a:avLst/>
          </a:prstGeom>
        </p:spPr>
        <p:txBody>
          <a:bodyPr vert="horz" lIns="91440" tIns="45720" rIns="91440" bIns="45720" numCol="1"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solidFill>
                  <a:schemeClr val="tx1">
                    <a:lumMod val="90000"/>
                    <a:lumOff val="10000"/>
                  </a:schemeClr>
                </a:solidFill>
                <a:latin typeface="Trebuchet MS" panose="020B0703020202090204" pitchFamily="34" charset="0"/>
              </a:rPr>
              <a:t>I </a:t>
            </a:r>
            <a:r>
              <a:rPr lang="en-US" sz="2400" b="1" dirty="0">
                <a:solidFill>
                  <a:schemeClr val="tx1">
                    <a:lumMod val="90000"/>
                    <a:lumOff val="10000"/>
                  </a:schemeClr>
                </a:solidFill>
                <a:latin typeface="Trebuchet MS" panose="020B0703020202090204" pitchFamily="34" charset="0"/>
              </a:rPr>
              <a:t>do not perceive</a:t>
            </a:r>
            <a:r>
              <a:rPr lang="en-US" sz="2400" dirty="0">
                <a:solidFill>
                  <a:schemeClr val="tx1">
                    <a:lumMod val="90000"/>
                    <a:lumOff val="10000"/>
                  </a:schemeClr>
                </a:solidFill>
                <a:latin typeface="Trebuchet MS" panose="020B0703020202090204" pitchFamily="34" charset="0"/>
              </a:rPr>
              <a:t> this person to be a woman/girl or man/boy</a:t>
            </a:r>
            <a:endParaRPr lang="en-US" sz="1800" dirty="0">
              <a:solidFill>
                <a:schemeClr val="tx1">
                  <a:lumMod val="90000"/>
                  <a:lumOff val="10000"/>
                </a:schemeClr>
              </a:solidFill>
              <a:latin typeface="Trebuchet MS" panose="020B0703020202090204" pitchFamily="34" charset="0"/>
            </a:endParaRPr>
          </a:p>
          <a:p>
            <a:pPr>
              <a:lnSpc>
                <a:spcPct val="100000"/>
              </a:lnSpc>
              <a:spcBef>
                <a:spcPts val="300"/>
              </a:spcBef>
            </a:pPr>
            <a:r>
              <a:rPr lang="en-US" sz="1800" dirty="0">
                <a:solidFill>
                  <a:schemeClr val="tx1">
                    <a:lumMod val="90000"/>
                    <a:lumOff val="10000"/>
                  </a:schemeClr>
                </a:solidFill>
                <a:latin typeface="Trebuchet MS" panose="020B0703020202090204" pitchFamily="34" charset="0"/>
              </a:rPr>
              <a:t>You do not think the person is a woman/girl or a man/boy. </a:t>
            </a:r>
            <a:endParaRPr lang="en-US" sz="1800" dirty="0">
              <a:solidFill>
                <a:schemeClr val="tx1">
                  <a:lumMod val="90000"/>
                  <a:lumOff val="10000"/>
                </a:schemeClr>
              </a:solidFill>
              <a:latin typeface="Trebuchet MS" panose="020B0703020202090204" pitchFamily="34" charset="0"/>
              <a:cs typeface="Arial"/>
            </a:endParaRPr>
          </a:p>
          <a:p>
            <a:pPr marL="0" indent="0" algn="ctr">
              <a:lnSpc>
                <a:spcPct val="100000"/>
              </a:lnSpc>
              <a:spcBef>
                <a:spcPts val="300"/>
              </a:spcBef>
              <a:buNone/>
            </a:pPr>
            <a:r>
              <a:rPr lang="en-US" sz="1800" b="1" u="sng" dirty="0">
                <a:solidFill>
                  <a:schemeClr val="tx1">
                    <a:lumMod val="90000"/>
                    <a:lumOff val="10000"/>
                  </a:schemeClr>
                </a:solidFill>
                <a:latin typeface="Trebuchet MS" panose="020B0703020202090204" pitchFamily="34" charset="0"/>
                <a:cs typeface="Arial" panose="020B0604020202020204"/>
              </a:rPr>
              <a:t>or</a:t>
            </a:r>
          </a:p>
          <a:p>
            <a:pPr>
              <a:lnSpc>
                <a:spcPct val="100000"/>
              </a:lnSpc>
              <a:spcBef>
                <a:spcPts val="300"/>
              </a:spcBef>
            </a:pPr>
            <a:r>
              <a:rPr lang="en-US" sz="1800" dirty="0">
                <a:solidFill>
                  <a:schemeClr val="tx1">
                    <a:lumMod val="90000"/>
                    <a:lumOff val="10000"/>
                  </a:schemeClr>
                </a:solidFill>
                <a:latin typeface="Trebuchet MS" panose="020B0703020202090204" pitchFamily="34" charset="0"/>
              </a:rPr>
              <a:t>You can't decide what gender you perceive the person to be.</a:t>
            </a:r>
            <a:endParaRPr lang="en-US" sz="1800" dirty="0">
              <a:solidFill>
                <a:schemeClr val="tx1">
                  <a:lumMod val="90000"/>
                  <a:lumOff val="10000"/>
                </a:schemeClr>
              </a:solidFill>
              <a:latin typeface="Trebuchet MS" panose="020B0703020202090204" pitchFamily="34" charset="0"/>
              <a:cs typeface="Arial"/>
            </a:endParaRPr>
          </a:p>
          <a:p>
            <a:pPr marL="0" indent="0">
              <a:lnSpc>
                <a:spcPct val="100000"/>
              </a:lnSpc>
              <a:spcBef>
                <a:spcPts val="0"/>
              </a:spcBef>
              <a:buNone/>
            </a:pPr>
            <a:endParaRPr lang="en-US" sz="1400" i="1" dirty="0">
              <a:solidFill>
                <a:schemeClr val="tx1">
                  <a:lumMod val="90000"/>
                  <a:lumOff val="10000"/>
                </a:schemeClr>
              </a:solidFill>
              <a:latin typeface="Trebuchet MS" panose="020B0703020202090204" pitchFamily="34" charset="0"/>
            </a:endParaRPr>
          </a:p>
          <a:p>
            <a:pPr marL="0" indent="0">
              <a:buNone/>
            </a:pPr>
            <a:endParaRPr lang="en-US" dirty="0">
              <a:solidFill>
                <a:schemeClr val="tx1">
                  <a:lumMod val="90000"/>
                  <a:lumOff val="10000"/>
                </a:schemeClr>
              </a:solidFill>
              <a:latin typeface="Trebuchet MS" panose="020B0703020202090204" pitchFamily="34" charset="0"/>
            </a:endParaRPr>
          </a:p>
        </p:txBody>
      </p:sp>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457718" y="-16495"/>
            <a:ext cx="2946663" cy="1036330"/>
          </a:xfrm>
        </p:spPr>
        <p:txBody>
          <a:bodyPr>
            <a:normAutofit/>
          </a:bodyPr>
          <a:lstStyle/>
          <a:p>
            <a:pPr>
              <a:spcBef>
                <a:spcPts val="0"/>
              </a:spcBef>
              <a:spcAft>
                <a:spcPts val="1200"/>
              </a:spcAft>
            </a:pPr>
            <a:r>
              <a:rPr lang="en-US" sz="5400" b="1" dirty="0">
                <a:solidFill>
                  <a:schemeClr val="tx1">
                    <a:lumMod val="90000"/>
                    <a:lumOff val="10000"/>
                  </a:schemeClr>
                </a:solidFill>
                <a:latin typeface="Trebuchet MS" panose="020B0703020202090204" pitchFamily="34" charset="0"/>
              </a:rPr>
              <a:t>Gender</a:t>
            </a:r>
            <a:endParaRPr lang="en-US"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700134" y="1358891"/>
            <a:ext cx="2704247" cy="1283709"/>
          </a:xfrm>
        </p:spPr>
        <p:txBody>
          <a:bodyPr numCol="1">
            <a:normAutofit/>
          </a:bodyPr>
          <a:lstStyle/>
          <a:p>
            <a:pPr marL="0" indent="0">
              <a:buNone/>
            </a:pPr>
            <a:r>
              <a:rPr lang="en-US" sz="2400" dirty="0">
                <a:solidFill>
                  <a:schemeClr val="tx1">
                    <a:lumMod val="90000"/>
                    <a:lumOff val="10000"/>
                  </a:schemeClr>
                </a:solidFill>
                <a:latin typeface="Trebuchet MS" panose="020B0703020202090204" pitchFamily="34" charset="0"/>
              </a:rPr>
              <a:t>I perceive this person to be a </a:t>
            </a:r>
            <a:r>
              <a:rPr lang="en-US" sz="2400" b="1" dirty="0">
                <a:solidFill>
                  <a:schemeClr val="tx1">
                    <a:lumMod val="90000"/>
                    <a:lumOff val="10000"/>
                  </a:schemeClr>
                </a:solidFill>
                <a:latin typeface="Trebuchet MS" panose="020B0703020202090204" pitchFamily="34" charset="0"/>
              </a:rPr>
              <a:t>woman/girl</a:t>
            </a: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636422" y="4067019"/>
            <a:ext cx="2582537" cy="1036330"/>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tx1">
                    <a:lumMod val="90000"/>
                    <a:lumOff val="10000"/>
                  </a:schemeClr>
                </a:solidFill>
                <a:latin typeface="Trebuchet MS" panose="020B0703020202090204" pitchFamily="34" charset="0"/>
              </a:rPr>
              <a:t>I perceive this person to be a </a:t>
            </a:r>
            <a:r>
              <a:rPr lang="en-US" sz="2400" b="1" dirty="0">
                <a:solidFill>
                  <a:schemeClr val="tx1">
                    <a:lumMod val="90000"/>
                    <a:lumOff val="10000"/>
                  </a:schemeClr>
                </a:solidFill>
                <a:latin typeface="Trebuchet MS" panose="020B0703020202090204" pitchFamily="34" charset="0"/>
              </a:rPr>
              <a:t>man/boy</a:t>
            </a:r>
          </a:p>
        </p:txBody>
      </p:sp>
      <p:sp>
        <p:nvSpPr>
          <p:cNvPr id="9" name="Rectangle 8">
            <a:extLst>
              <a:ext uri="{FF2B5EF4-FFF2-40B4-BE49-F238E27FC236}">
                <a16:creationId xmlns:a16="http://schemas.microsoft.com/office/drawing/2014/main" id="{3EFAC3E2-AEEE-4226-82B5-2C8E78E092C3}"/>
              </a:ext>
            </a:extLst>
          </p:cNvPr>
          <p:cNvSpPr/>
          <p:nvPr/>
        </p:nvSpPr>
        <p:spPr>
          <a:xfrm>
            <a:off x="3207529" y="3437615"/>
            <a:ext cx="1473480" cy="33855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courtesy of IF/THEN</a:t>
            </a:r>
            <a:r>
              <a:rPr lang="en-US" sz="800" i="1" baseline="30000" dirty="0">
                <a:solidFill>
                  <a:schemeClr val="tx1">
                    <a:lumMod val="90000"/>
                    <a:lumOff val="10000"/>
                  </a:schemeClr>
                </a:solidFill>
                <a:latin typeface="Trebuchet MS" panose="020B0703020202090204" pitchFamily="34" charset="0"/>
              </a:rPr>
              <a:t>®</a:t>
            </a:r>
          </a:p>
          <a:p>
            <a:endParaRPr lang="en-US" sz="800" i="1" dirty="0">
              <a:solidFill>
                <a:schemeClr val="tx1">
                  <a:lumMod val="90000"/>
                  <a:lumOff val="10000"/>
                </a:schemeClr>
              </a:solidFill>
              <a:latin typeface="Trebuchet MS" panose="020B0703020202090204" pitchFamily="34" charset="0"/>
            </a:endParaRPr>
          </a:p>
        </p:txBody>
      </p:sp>
      <p:sp>
        <p:nvSpPr>
          <p:cNvPr id="13" name="Rectangle 12">
            <a:extLst>
              <a:ext uri="{FF2B5EF4-FFF2-40B4-BE49-F238E27FC236}">
                <a16:creationId xmlns:a16="http://schemas.microsoft.com/office/drawing/2014/main" id="{7B208906-DBBE-468B-AC65-0F6CE5A660E5}"/>
              </a:ext>
            </a:extLst>
          </p:cNvPr>
          <p:cNvSpPr/>
          <p:nvPr/>
        </p:nvSpPr>
        <p:spPr>
          <a:xfrm>
            <a:off x="3207529" y="6072915"/>
            <a:ext cx="1941557"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Cihan</a:t>
            </a:r>
            <a:r>
              <a:rPr lang="en-US" sz="800" i="1" dirty="0">
                <a:solidFill>
                  <a:schemeClr val="tx1">
                    <a:lumMod val="90000"/>
                    <a:lumOff val="10000"/>
                  </a:schemeClr>
                </a:solidFill>
                <a:latin typeface="Trebuchet MS" panose="020B0703020202090204" pitchFamily="34" charset="0"/>
              </a:rPr>
              <a:t> </a:t>
            </a:r>
            <a:r>
              <a:rPr lang="en-US" sz="800" i="1" dirty="0" err="1">
                <a:solidFill>
                  <a:schemeClr val="tx1">
                    <a:lumMod val="90000"/>
                    <a:lumOff val="10000"/>
                  </a:schemeClr>
                </a:solidFill>
                <a:latin typeface="Trebuchet MS" panose="020B0703020202090204" pitchFamily="34" charset="0"/>
              </a:rPr>
              <a:t>Soysakal</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4" name="Picture 13">
            <a:extLst>
              <a:ext uri="{FF2B5EF4-FFF2-40B4-BE49-F238E27FC236}">
                <a16:creationId xmlns:a16="http://schemas.microsoft.com/office/drawing/2014/main" id="{330F5DD6-EB4F-4124-8513-4655FBB511BC}"/>
              </a:ext>
            </a:extLst>
          </p:cNvPr>
          <p:cNvPicPr>
            <a:picLocks noChangeAspect="1"/>
          </p:cNvPicPr>
          <p:nvPr/>
        </p:nvPicPr>
        <p:blipFill rotWithShape="1">
          <a:blip r:embed="rId3">
            <a:extLst>
              <a:ext uri="{28A0092B-C50C-407E-A947-70E740481C1C}">
                <a14:useLocalDpi xmlns:a14="http://schemas.microsoft.com/office/drawing/2010/main" val="0"/>
              </a:ext>
            </a:extLst>
          </a:blip>
          <a:srcRect l="5047" t="18476" r="8285" b="16603"/>
          <a:stretch/>
        </p:blipFill>
        <p:spPr>
          <a:xfrm>
            <a:off x="3207529" y="3798833"/>
            <a:ext cx="2025806" cy="2276246"/>
          </a:xfrm>
          <a:prstGeom prst="rect">
            <a:avLst/>
          </a:prstGeom>
        </p:spPr>
      </p:pic>
      <p:pic>
        <p:nvPicPr>
          <p:cNvPr id="12" name="Picture 11">
            <a:extLst>
              <a:ext uri="{FF2B5EF4-FFF2-40B4-BE49-F238E27FC236}">
                <a16:creationId xmlns:a16="http://schemas.microsoft.com/office/drawing/2014/main" id="{EE4CD3D7-1C82-4EE9-BD75-574421FBF2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86391" y="1050167"/>
            <a:ext cx="2200737" cy="3751140"/>
          </a:xfrm>
          <a:prstGeom prst="rect">
            <a:avLst/>
          </a:prstGeom>
        </p:spPr>
      </p:pic>
      <p:sp>
        <p:nvSpPr>
          <p:cNvPr id="15" name="Rectangle 14">
            <a:extLst>
              <a:ext uri="{FF2B5EF4-FFF2-40B4-BE49-F238E27FC236}">
                <a16:creationId xmlns:a16="http://schemas.microsoft.com/office/drawing/2014/main" id="{5372BD8A-2DF1-4BFA-AFDF-AFA0CC0893B7}"/>
              </a:ext>
            </a:extLst>
          </p:cNvPr>
          <p:cNvSpPr/>
          <p:nvPr/>
        </p:nvSpPr>
        <p:spPr>
          <a:xfrm>
            <a:off x="9786391" y="4802383"/>
            <a:ext cx="175080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Viktor Paris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3074" name="Picture 2" descr="https://ifthen.widencollective.com/thumbnail/3016b6b2-a57d-4442-ab86-d6475a5e87db/av/2048px/Yamilee%20Toussaint-Beach_Headshot_00003.jpg?t=1575654310382&amp;s=e94a31ca0846edae981c2894195d35d507514fce">
            <a:extLst>
              <a:ext uri="{FF2B5EF4-FFF2-40B4-BE49-F238E27FC236}">
                <a16:creationId xmlns:a16="http://schemas.microsoft.com/office/drawing/2014/main" id="{A8590F50-A387-4352-8CA1-FB873AF98C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151"/>
          <a:stretch/>
        </p:blipFill>
        <p:spPr bwMode="auto">
          <a:xfrm>
            <a:off x="3207529" y="925230"/>
            <a:ext cx="2144592" cy="24629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AF432020-61E9-4539-9502-7E9547445C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493703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52048" y="604450"/>
            <a:ext cx="5444197" cy="616637"/>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Gender Non-conforming</a:t>
            </a:r>
            <a:endParaRPr lang="en-US" sz="3600"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717165" y="2306241"/>
            <a:ext cx="7003149" cy="1632713"/>
          </a:xfrm>
        </p:spPr>
        <p:txBody>
          <a:bodyPr vert="horz" lIns="0" tIns="45720" rIns="0" bIns="45720" numCol="1" rtlCol="0" anchor="t">
            <a:normAutofit/>
          </a:bodyPr>
          <a:lstStyle/>
          <a:p>
            <a:pPr marL="0" indent="0">
              <a:buNone/>
            </a:pPr>
            <a:endParaRPr lang="en-US" sz="1600" b="1" i="1" dirty="0">
              <a:solidFill>
                <a:schemeClr val="tx1">
                  <a:lumMod val="90000"/>
                  <a:lumOff val="10000"/>
                </a:schemeClr>
              </a:solidFill>
              <a:latin typeface="Trebuchet MS" panose="020B0703020202090204" pitchFamily="34" charset="0"/>
            </a:endParaRPr>
          </a:p>
          <a:p>
            <a:pPr marL="0" indent="0">
              <a:spcAft>
                <a:spcPts val="600"/>
              </a:spcAft>
              <a:buNone/>
            </a:pPr>
            <a:endParaRPr lang="en-US" sz="1600" i="1" dirty="0">
              <a:solidFill>
                <a:schemeClr val="tx1">
                  <a:lumMod val="90000"/>
                  <a:lumOff val="10000"/>
                </a:schemeClr>
              </a:solidFill>
              <a:latin typeface="Trebuchet MS" panose="020B0703020202090204" pitchFamily="34" charset="0"/>
              <a:cs typeface="Arial"/>
            </a:endParaRPr>
          </a:p>
          <a:p>
            <a:pPr marL="457200" lvl="1" indent="0">
              <a:buNone/>
            </a:pPr>
            <a:endParaRPr lang="en-US" dirty="0">
              <a:solidFill>
                <a:schemeClr val="tx1">
                  <a:lumMod val="90000"/>
                  <a:lumOff val="10000"/>
                </a:schemeClr>
              </a:solidFill>
              <a:latin typeface="Trebuchet MS" panose="020B0703020202090204" pitchFamily="34" charset="0"/>
            </a:endParaRPr>
          </a:p>
          <a:p>
            <a:pPr marL="0" indent="0">
              <a:buNone/>
            </a:pPr>
            <a:endParaRPr lang="en-US" sz="2400" b="1" dirty="0">
              <a:solidFill>
                <a:schemeClr val="tx1">
                  <a:lumMod val="90000"/>
                  <a:lumOff val="10000"/>
                </a:schemeClr>
              </a:solidFill>
              <a:latin typeface="Trebuchet MS" panose="020B0703020202090204" pitchFamily="34" charset="0"/>
            </a:endParaRPr>
          </a:p>
        </p:txBody>
      </p:sp>
      <p:sp>
        <p:nvSpPr>
          <p:cNvPr id="9" name="Rectangle 8">
            <a:extLst>
              <a:ext uri="{FF2B5EF4-FFF2-40B4-BE49-F238E27FC236}">
                <a16:creationId xmlns:a16="http://schemas.microsoft.com/office/drawing/2014/main" id="{3EFAC3E2-AEEE-4226-82B5-2C8E78E092C3}"/>
              </a:ext>
            </a:extLst>
          </p:cNvPr>
          <p:cNvSpPr/>
          <p:nvPr/>
        </p:nvSpPr>
        <p:spPr>
          <a:xfrm>
            <a:off x="8858980" y="5645470"/>
            <a:ext cx="1326004" cy="215444"/>
          </a:xfrm>
          <a:prstGeom prst="rect">
            <a:avLst/>
          </a:prstGeom>
        </p:spPr>
        <p:txBody>
          <a:bodyPr wrap="none">
            <a:spAutoFit/>
          </a:bodyPr>
          <a:lstStyle/>
          <a:p>
            <a:r>
              <a:rPr lang="en-US" sz="800" i="1">
                <a:latin typeface="Trebuchet MS" panose="020B0703020202090204" pitchFamily="34" charset="0"/>
              </a:rPr>
              <a:t>Photo from </a:t>
            </a:r>
            <a:r>
              <a:rPr lang="en-US" sz="800" i="1">
                <a:latin typeface="Trebuchet MS" panose="020B0703020202090204" pitchFamily="34" charset="0"/>
                <a:hlinkClick r:id="rId3"/>
              </a:rPr>
              <a:t>Medium.com</a:t>
            </a:r>
            <a:endParaRPr lang="en-US" sz="800" i="1">
              <a:latin typeface="Trebuchet MS" panose="020B0703020202090204" pitchFamily="34" charset="0"/>
            </a:endParaRPr>
          </a:p>
        </p:txBody>
      </p:sp>
      <p:sp>
        <p:nvSpPr>
          <p:cNvPr id="4" name="Rectangle 3">
            <a:extLst>
              <a:ext uri="{FF2B5EF4-FFF2-40B4-BE49-F238E27FC236}">
                <a16:creationId xmlns:a16="http://schemas.microsoft.com/office/drawing/2014/main" id="{973E4CE5-61A3-4442-A73B-396A99B6D66D}"/>
              </a:ext>
            </a:extLst>
          </p:cNvPr>
          <p:cNvSpPr/>
          <p:nvPr/>
        </p:nvSpPr>
        <p:spPr>
          <a:xfrm>
            <a:off x="352048" y="1859340"/>
            <a:ext cx="7733382" cy="1569660"/>
          </a:xfrm>
          <a:prstGeom prst="rect">
            <a:avLst/>
          </a:prstGeom>
        </p:spPr>
        <p:txBody>
          <a:bodyPr wrap="square">
            <a:spAutoFit/>
          </a:bodyPr>
          <a:lstStyle/>
          <a:p>
            <a:r>
              <a:rPr lang="en-US" sz="2400" dirty="0">
                <a:solidFill>
                  <a:schemeClr val="tx1">
                    <a:lumMod val="90000"/>
                    <a:lumOff val="10000"/>
                  </a:schemeClr>
                </a:solidFill>
                <a:latin typeface="Trebuchet MS" panose="020B0703020202090204" pitchFamily="34" charset="0"/>
              </a:rPr>
              <a:t>Gender non-conforming refers to a person who expresses their gender in ways (such as clothing, hair, behavior, and voice) that are</a:t>
            </a:r>
            <a:r>
              <a:rPr lang="en-US" sz="2400" b="1" dirty="0">
                <a:solidFill>
                  <a:schemeClr val="tx1">
                    <a:lumMod val="90000"/>
                    <a:lumOff val="10000"/>
                  </a:schemeClr>
                </a:solidFill>
                <a:latin typeface="Trebuchet MS" panose="020B0703020202090204" pitchFamily="34" charset="0"/>
              </a:rPr>
              <a:t> primarily different</a:t>
            </a:r>
            <a:r>
              <a:rPr lang="en-US" sz="2400" dirty="0">
                <a:solidFill>
                  <a:schemeClr val="tx1">
                    <a:lumMod val="90000"/>
                    <a:lumOff val="10000"/>
                  </a:schemeClr>
                </a:solidFill>
                <a:latin typeface="Trebuchet MS" panose="020B0703020202090204" pitchFamily="34" charset="0"/>
              </a:rPr>
              <a:t> than what is typically expected for their gender</a:t>
            </a:r>
            <a:r>
              <a:rPr lang="en-US" sz="2400" i="1" dirty="0">
                <a:solidFill>
                  <a:schemeClr val="tx1">
                    <a:lumMod val="90000"/>
                    <a:lumOff val="10000"/>
                  </a:schemeClr>
                </a:solidFill>
                <a:latin typeface="Trebuchet MS" panose="020B0703020202090204" pitchFamily="34" charset="0"/>
              </a:rPr>
              <a:t>.</a:t>
            </a:r>
          </a:p>
        </p:txBody>
      </p:sp>
      <p:pic>
        <p:nvPicPr>
          <p:cNvPr id="5122" name="Picture 2" descr="Image result for jvn">
            <a:extLst>
              <a:ext uri="{FF2B5EF4-FFF2-40B4-BE49-F238E27FC236}">
                <a16:creationId xmlns:a16="http://schemas.microsoft.com/office/drawing/2014/main" id="{6955F830-0B65-4D9D-80A9-7E84E18FC5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77" t="2292" r="14965" b="1010"/>
          <a:stretch/>
        </p:blipFill>
        <p:spPr bwMode="auto">
          <a:xfrm>
            <a:off x="8450548" y="604450"/>
            <a:ext cx="2567434" cy="4987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F3595AB5-6844-494A-AB67-F4380089B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818765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3649A-B8E8-4AD9-B06E-452C30523A1C}"/>
              </a:ext>
            </a:extLst>
          </p:cNvPr>
          <p:cNvSpPr txBox="1"/>
          <p:nvPr/>
        </p:nvSpPr>
        <p:spPr>
          <a:xfrm>
            <a:off x="271777" y="1434989"/>
            <a:ext cx="11109395" cy="38369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defTabSz="914400">
              <a:lnSpc>
                <a:spcPct val="150000"/>
              </a:lnSpc>
              <a:spcBef>
                <a:spcPts val="200"/>
              </a:spcBef>
              <a:buClr>
                <a:schemeClr val="accent1"/>
              </a:buClr>
              <a:buFont typeface="Wingdings" pitchFamily="2" charset="2"/>
              <a:buChar char="Ø"/>
            </a:pPr>
            <a:r>
              <a:rPr lang="en-US" sz="2400" dirty="0">
                <a:solidFill>
                  <a:schemeClr val="tx1">
                    <a:lumMod val="90000"/>
                    <a:lumOff val="10000"/>
                  </a:schemeClr>
                </a:solidFill>
                <a:latin typeface="Proxima Nova Cond Medium" panose="02000506030000020004" pitchFamily="50" charset="0"/>
              </a:rPr>
              <a:t>The purpose of this tool is </a:t>
            </a:r>
            <a:r>
              <a:rPr lang="en-US" sz="2400" b="1" i="1" dirty="0">
                <a:solidFill>
                  <a:schemeClr val="tx1">
                    <a:lumMod val="90000"/>
                    <a:lumOff val="10000"/>
                  </a:schemeClr>
                </a:solidFill>
                <a:latin typeface="Proxima Nova Cond Medium" panose="02000506030000020004" pitchFamily="50" charset="0"/>
              </a:rPr>
              <a:t>not</a:t>
            </a:r>
            <a:r>
              <a:rPr lang="en-US" sz="2400" dirty="0">
                <a:solidFill>
                  <a:schemeClr val="tx1">
                    <a:lumMod val="90000"/>
                    <a:lumOff val="10000"/>
                  </a:schemeClr>
                </a:solidFill>
                <a:latin typeface="Proxima Nova Cond Medium" panose="02000506030000020004" pitchFamily="50" charset="0"/>
              </a:rPr>
              <a:t>  to decide what someone’s gender identity is, but instead capture your personal perception of gender as it appears in your organization’s content. </a:t>
            </a:r>
          </a:p>
          <a:p>
            <a:pPr marL="914400" lvl="1" indent="-457200" defTabSz="914400">
              <a:lnSpc>
                <a:spcPct val="150000"/>
              </a:lnSpc>
              <a:spcBef>
                <a:spcPts val="200"/>
              </a:spcBef>
              <a:buClr>
                <a:schemeClr val="accent1"/>
              </a:buClr>
              <a:buFont typeface="Wingdings" pitchFamily="2" charset="2"/>
              <a:buChar char="Ø"/>
            </a:pPr>
            <a:endParaRPr lang="en-US" sz="2400" dirty="0">
              <a:solidFill>
                <a:schemeClr val="tx1">
                  <a:lumMod val="90000"/>
                  <a:lumOff val="10000"/>
                </a:schemeClr>
              </a:solidFill>
              <a:latin typeface="Proxima Nova Cond Medium" panose="02000506030000020004" pitchFamily="50" charset="0"/>
            </a:endParaRPr>
          </a:p>
          <a:p>
            <a:pPr marL="914400" lvl="1" indent="-457200" defTabSz="914400">
              <a:lnSpc>
                <a:spcPct val="150000"/>
              </a:lnSpc>
              <a:spcBef>
                <a:spcPts val="200"/>
              </a:spcBef>
              <a:buClr>
                <a:schemeClr val="accent1"/>
              </a:buClr>
              <a:buFont typeface="Wingdings" pitchFamily="2" charset="2"/>
              <a:buChar char="Ø"/>
            </a:pPr>
            <a:r>
              <a:rPr lang="en-US" sz="2400" dirty="0">
                <a:solidFill>
                  <a:schemeClr val="tx1">
                    <a:lumMod val="90000"/>
                    <a:lumOff val="10000"/>
                  </a:schemeClr>
                </a:solidFill>
                <a:latin typeface="Proxima Nova Cond Medium" panose="02000506030000020004" pitchFamily="50" charset="0"/>
              </a:rPr>
              <a:t>The goal is to better understand what students, staff and visitors will see in your facility — will they feel represented by the images and videos they see?</a:t>
            </a:r>
          </a:p>
          <a:p>
            <a:endParaRPr lang="en-US" sz="2400" dirty="0">
              <a:latin typeface="Trebuchet MS" panose="020B0703020202090204" pitchFamily="34" charset="0"/>
              <a:ea typeface="+mn-lt"/>
              <a:cs typeface="+mn-lt"/>
            </a:endParaRPr>
          </a:p>
        </p:txBody>
      </p:sp>
      <p:sp>
        <p:nvSpPr>
          <p:cNvPr id="3" name="Title 1">
            <a:extLst>
              <a:ext uri="{FF2B5EF4-FFF2-40B4-BE49-F238E27FC236}">
                <a16:creationId xmlns:a16="http://schemas.microsoft.com/office/drawing/2014/main" id="{DF523A6A-487E-4FC7-97C4-264138DC4F99}"/>
              </a:ext>
            </a:extLst>
          </p:cNvPr>
          <p:cNvSpPr txBox="1">
            <a:spLocks/>
          </p:cNvSpPr>
          <p:nvPr/>
        </p:nvSpPr>
        <p:spPr>
          <a:xfrm>
            <a:off x="457099" y="461639"/>
            <a:ext cx="3425854" cy="60151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Remember…</a:t>
            </a:r>
            <a:endParaRPr lang="en-US" sz="3600" b="1" i="1" dirty="0">
              <a:solidFill>
                <a:schemeClr val="tx1">
                  <a:lumMod val="90000"/>
                  <a:lumOff val="10000"/>
                </a:schemeClr>
              </a:solidFill>
              <a:latin typeface="Trebuchet MS" panose="020B0703020202090204" pitchFamily="34" charset="0"/>
            </a:endParaRPr>
          </a:p>
        </p:txBody>
      </p:sp>
      <p:pic>
        <p:nvPicPr>
          <p:cNvPr id="5" name="Picture 4" descr="Text&#10;&#10;Description automatically generated">
            <a:extLst>
              <a:ext uri="{FF2B5EF4-FFF2-40B4-BE49-F238E27FC236}">
                <a16:creationId xmlns:a16="http://schemas.microsoft.com/office/drawing/2014/main" id="{B825F195-8FC9-43B4-934C-9CC322233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870374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5F0449-489E-48AA-86FE-E64E8976B1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10"/>
          <a:stretch/>
        </p:blipFill>
        <p:spPr>
          <a:xfrm>
            <a:off x="286748" y="2817438"/>
            <a:ext cx="1832976" cy="3287435"/>
          </a:xfrm>
          <a:prstGeom prst="rect">
            <a:avLst/>
          </a:prstGeom>
        </p:spPr>
      </p:pic>
      <p:sp>
        <p:nvSpPr>
          <p:cNvPr id="13" name="Rectangle 12">
            <a:extLst>
              <a:ext uri="{FF2B5EF4-FFF2-40B4-BE49-F238E27FC236}">
                <a16:creationId xmlns:a16="http://schemas.microsoft.com/office/drawing/2014/main" id="{FC58DBF7-10EA-4DCE-A04C-24546176496E}"/>
              </a:ext>
            </a:extLst>
          </p:cNvPr>
          <p:cNvSpPr/>
          <p:nvPr/>
        </p:nvSpPr>
        <p:spPr>
          <a:xfrm>
            <a:off x="173810" y="6082319"/>
            <a:ext cx="2148345" cy="215444"/>
          </a:xfrm>
          <a:prstGeom prst="rect">
            <a:avLst/>
          </a:prstGeom>
        </p:spPr>
        <p:txBody>
          <a:bodyPr wrap="none">
            <a:spAutoFit/>
          </a:bodyPr>
          <a:lstStyle/>
          <a:p>
            <a:r>
              <a:rPr lang="en-US" sz="800" i="1" dirty="0">
                <a:solidFill>
                  <a:schemeClr val="tx1">
                    <a:lumMod val="90000"/>
                    <a:lumOff val="10000"/>
                  </a:schemeClr>
                </a:solidFill>
              </a:rPr>
              <a:t>Photo by Anderson W Rangel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sp>
        <p:nvSpPr>
          <p:cNvPr id="14" name="Rectangle 13">
            <a:extLst>
              <a:ext uri="{FF2B5EF4-FFF2-40B4-BE49-F238E27FC236}">
                <a16:creationId xmlns:a16="http://schemas.microsoft.com/office/drawing/2014/main" id="{6BBDA360-7D62-4F0E-A161-5B809DEB5E10}"/>
              </a:ext>
            </a:extLst>
          </p:cNvPr>
          <p:cNvSpPr/>
          <p:nvPr/>
        </p:nvSpPr>
        <p:spPr>
          <a:xfrm>
            <a:off x="3083199" y="2668517"/>
            <a:ext cx="1250173" cy="338554"/>
          </a:xfrm>
          <a:prstGeom prst="rect">
            <a:avLst/>
          </a:prstGeom>
        </p:spPr>
        <p:txBody>
          <a:bodyPr wrap="square">
            <a:spAutoFit/>
          </a:bodyPr>
          <a:lstStyle/>
          <a:p>
            <a:r>
              <a:rPr lang="en-US" sz="800" i="1" dirty="0">
                <a:solidFill>
                  <a:schemeClr val="tx1">
                    <a:lumMod val="90000"/>
                    <a:lumOff val="10000"/>
                  </a:schemeClr>
                </a:solidFill>
              </a:rPr>
              <a:t>Photo by frank </a:t>
            </a:r>
            <a:r>
              <a:rPr lang="en-US" sz="800" i="1" dirty="0" err="1">
                <a:solidFill>
                  <a:schemeClr val="tx1">
                    <a:lumMod val="90000"/>
                    <a:lumOff val="10000"/>
                  </a:schemeClr>
                </a:solidFill>
              </a:rPr>
              <a:t>mckenna</a:t>
            </a:r>
            <a:r>
              <a:rPr lang="en-US" sz="800" i="1" dirty="0">
                <a:solidFill>
                  <a:schemeClr val="tx1">
                    <a:lumMod val="90000"/>
                    <a:lumOff val="10000"/>
                  </a:schemeClr>
                </a:solidFill>
              </a:rPr>
              <a:t>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sp>
        <p:nvSpPr>
          <p:cNvPr id="15" name="Rectangle 14">
            <a:extLst>
              <a:ext uri="{FF2B5EF4-FFF2-40B4-BE49-F238E27FC236}">
                <a16:creationId xmlns:a16="http://schemas.microsoft.com/office/drawing/2014/main" id="{4BC224FA-03AD-4EF6-99AB-A847B474F020}"/>
              </a:ext>
            </a:extLst>
          </p:cNvPr>
          <p:cNvSpPr/>
          <p:nvPr/>
        </p:nvSpPr>
        <p:spPr>
          <a:xfrm>
            <a:off x="6478750" y="3272778"/>
            <a:ext cx="2021707" cy="215444"/>
          </a:xfrm>
          <a:prstGeom prst="rect">
            <a:avLst/>
          </a:prstGeom>
        </p:spPr>
        <p:txBody>
          <a:bodyPr wrap="none">
            <a:spAutoFit/>
          </a:bodyPr>
          <a:lstStyle/>
          <a:p>
            <a:r>
              <a:rPr lang="en-US" sz="800" i="1" dirty="0">
                <a:solidFill>
                  <a:schemeClr val="tx1">
                    <a:lumMod val="90000"/>
                    <a:lumOff val="10000"/>
                  </a:schemeClr>
                </a:solidFill>
              </a:rPr>
              <a:t>Photo by Azamat </a:t>
            </a:r>
            <a:r>
              <a:rPr lang="en-US" sz="800" i="1" dirty="0" err="1">
                <a:solidFill>
                  <a:schemeClr val="tx1">
                    <a:lumMod val="90000"/>
                    <a:lumOff val="10000"/>
                  </a:schemeClr>
                </a:solidFill>
              </a:rPr>
              <a:t>Zhanisov</a:t>
            </a:r>
            <a:r>
              <a:rPr lang="en-US" sz="800" i="1" dirty="0">
                <a:solidFill>
                  <a:schemeClr val="tx1">
                    <a:lumMod val="90000"/>
                    <a:lumOff val="10000"/>
                  </a:schemeClr>
                </a:solidFill>
              </a:rPr>
              <a:t>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6" name="Picture 5">
            <a:extLst>
              <a:ext uri="{FF2B5EF4-FFF2-40B4-BE49-F238E27FC236}">
                <a16:creationId xmlns:a16="http://schemas.microsoft.com/office/drawing/2014/main" id="{A29DE4D6-0564-466F-93A1-942F743AA3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8750" y="419014"/>
            <a:ext cx="2647043" cy="2853764"/>
          </a:xfrm>
          <a:prstGeom prst="rect">
            <a:avLst/>
          </a:prstGeom>
        </p:spPr>
      </p:pic>
      <p:pic>
        <p:nvPicPr>
          <p:cNvPr id="19" name="Picture 18">
            <a:extLst>
              <a:ext uri="{FF2B5EF4-FFF2-40B4-BE49-F238E27FC236}">
                <a16:creationId xmlns:a16="http://schemas.microsoft.com/office/drawing/2014/main" id="{2B1833B6-EF77-4E0A-B1B8-8372F50CB7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234"/>
          <a:stretch/>
        </p:blipFill>
        <p:spPr>
          <a:xfrm>
            <a:off x="3149099" y="398614"/>
            <a:ext cx="3124314" cy="2245620"/>
          </a:xfrm>
          <a:prstGeom prst="rect">
            <a:avLst/>
          </a:prstGeom>
        </p:spPr>
      </p:pic>
      <p:pic>
        <p:nvPicPr>
          <p:cNvPr id="3074" name="Picture 2" descr="three people sitting in front of table laughing together">
            <a:extLst>
              <a:ext uri="{FF2B5EF4-FFF2-40B4-BE49-F238E27FC236}">
                <a16:creationId xmlns:a16="http://schemas.microsoft.com/office/drawing/2014/main" id="{4E177FE0-5413-47B2-AD7E-21969F510B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815" r="12034"/>
          <a:stretch/>
        </p:blipFill>
        <p:spPr bwMode="auto">
          <a:xfrm>
            <a:off x="5589709" y="3642567"/>
            <a:ext cx="3647591" cy="24390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0902ED0-9A20-48CD-AEB3-A94BABFE28D5}"/>
              </a:ext>
            </a:extLst>
          </p:cNvPr>
          <p:cNvSpPr/>
          <p:nvPr/>
        </p:nvSpPr>
        <p:spPr>
          <a:xfrm>
            <a:off x="5553657" y="6081591"/>
            <a:ext cx="1850186" cy="215444"/>
          </a:xfrm>
          <a:prstGeom prst="rect">
            <a:avLst/>
          </a:prstGeom>
        </p:spPr>
        <p:txBody>
          <a:bodyPr wrap="none">
            <a:spAutoFit/>
          </a:bodyPr>
          <a:lstStyle/>
          <a:p>
            <a:r>
              <a:rPr lang="en-US" sz="800" i="1" dirty="0">
                <a:solidFill>
                  <a:schemeClr val="tx1">
                    <a:lumMod val="90000"/>
                    <a:lumOff val="10000"/>
                  </a:schemeClr>
                </a:solidFill>
              </a:rPr>
              <a:t>Photo by Brooke Cagle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20" name="Picture 19">
            <a:extLst>
              <a:ext uri="{FF2B5EF4-FFF2-40B4-BE49-F238E27FC236}">
                <a16:creationId xmlns:a16="http://schemas.microsoft.com/office/drawing/2014/main" id="{86D4882A-83B2-4656-8583-146D07E72F51}"/>
              </a:ext>
            </a:extLst>
          </p:cNvPr>
          <p:cNvPicPr>
            <a:picLocks noChangeAspect="1"/>
          </p:cNvPicPr>
          <p:nvPr/>
        </p:nvPicPr>
        <p:blipFill rotWithShape="1">
          <a:blip r:embed="rId7">
            <a:extLst>
              <a:ext uri="{28A0092B-C50C-407E-A947-70E740481C1C}">
                <a14:useLocalDpi xmlns:a14="http://schemas.microsoft.com/office/drawing/2010/main" val="0"/>
              </a:ext>
            </a:extLst>
          </a:blip>
          <a:srcRect l="3598" t="3174" r="66" b="593"/>
          <a:stretch/>
        </p:blipFill>
        <p:spPr>
          <a:xfrm>
            <a:off x="9503770" y="3343929"/>
            <a:ext cx="2441643" cy="2439024"/>
          </a:xfrm>
          <a:prstGeom prst="rect">
            <a:avLst/>
          </a:prstGeom>
        </p:spPr>
      </p:pic>
      <p:sp>
        <p:nvSpPr>
          <p:cNvPr id="21" name="Rectangle 20">
            <a:extLst>
              <a:ext uri="{FF2B5EF4-FFF2-40B4-BE49-F238E27FC236}">
                <a16:creationId xmlns:a16="http://schemas.microsoft.com/office/drawing/2014/main" id="{D415F738-6EE4-4980-9C93-B6954A82CB4A}"/>
              </a:ext>
            </a:extLst>
          </p:cNvPr>
          <p:cNvSpPr/>
          <p:nvPr/>
        </p:nvSpPr>
        <p:spPr>
          <a:xfrm>
            <a:off x="9479060" y="5788109"/>
            <a:ext cx="1954381" cy="215444"/>
          </a:xfrm>
          <a:prstGeom prst="rect">
            <a:avLst/>
          </a:prstGeom>
        </p:spPr>
        <p:txBody>
          <a:bodyPr wrap="none">
            <a:spAutoFit/>
          </a:bodyPr>
          <a:lstStyle/>
          <a:p>
            <a:r>
              <a:rPr lang="en-US" sz="800" i="1" dirty="0">
                <a:solidFill>
                  <a:schemeClr val="tx1">
                    <a:lumMod val="90000"/>
                    <a:lumOff val="10000"/>
                  </a:schemeClr>
                </a:solidFill>
              </a:rPr>
              <a:t>Photo by Jorge Saavedra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3076" name="Picture 4" descr="Image result for woman pilot">
            <a:extLst>
              <a:ext uri="{FF2B5EF4-FFF2-40B4-BE49-F238E27FC236}">
                <a16:creationId xmlns:a16="http://schemas.microsoft.com/office/drawing/2014/main" id="{4AD78FF8-DECC-4AE1-8F4A-9D4C6F08AD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349" r="23227" b="2384"/>
          <a:stretch/>
        </p:blipFill>
        <p:spPr bwMode="auto">
          <a:xfrm>
            <a:off x="9259006" y="193813"/>
            <a:ext cx="2746866" cy="28132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ur person standing beside wall">
            <a:extLst>
              <a:ext uri="{FF2B5EF4-FFF2-40B4-BE49-F238E27FC236}">
                <a16:creationId xmlns:a16="http://schemas.microsoft.com/office/drawing/2014/main" id="{15BC5AA7-9D17-4ABE-A52B-0C1BE08CE5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000" t="17986" r="8237" b="4368"/>
          <a:stretch/>
        </p:blipFill>
        <p:spPr bwMode="auto">
          <a:xfrm>
            <a:off x="2446501" y="3135254"/>
            <a:ext cx="2901448" cy="272206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A49DC54-08B9-4DB6-87D3-9F1841C9184B}"/>
              </a:ext>
            </a:extLst>
          </p:cNvPr>
          <p:cNvSpPr/>
          <p:nvPr/>
        </p:nvSpPr>
        <p:spPr>
          <a:xfrm>
            <a:off x="2360221" y="5877777"/>
            <a:ext cx="2111475" cy="215444"/>
          </a:xfrm>
          <a:prstGeom prst="rect">
            <a:avLst/>
          </a:prstGeom>
        </p:spPr>
        <p:txBody>
          <a:bodyPr wrap="none">
            <a:spAutoFit/>
          </a:bodyPr>
          <a:lstStyle/>
          <a:p>
            <a:r>
              <a:rPr lang="en-US" sz="800" i="1" dirty="0">
                <a:solidFill>
                  <a:schemeClr val="tx1">
                    <a:lumMod val="90000"/>
                    <a:lumOff val="10000"/>
                  </a:schemeClr>
                </a:solidFill>
              </a:rPr>
              <a:t>Photo by Gemma Chua-Tran on </a:t>
            </a:r>
            <a:r>
              <a:rPr lang="en-US" sz="800" i="1" dirty="0" err="1">
                <a:solidFill>
                  <a:schemeClr val="tx1">
                    <a:lumMod val="90000"/>
                    <a:lumOff val="10000"/>
                  </a:schemeClr>
                </a:solidFill>
              </a:rPr>
              <a:t>Unsplash</a:t>
            </a:r>
            <a:endParaRPr lang="en-US" sz="800" i="1" dirty="0">
              <a:solidFill>
                <a:schemeClr val="tx1">
                  <a:lumMod val="90000"/>
                  <a:lumOff val="10000"/>
                </a:schemeClr>
              </a:solidFill>
            </a:endParaRPr>
          </a:p>
        </p:txBody>
      </p:sp>
      <p:pic>
        <p:nvPicPr>
          <p:cNvPr id="4098" name="Picture 2" descr="https://ifthen.widencollective.com/thumbnail/d1d8cd82-3580-40ea-b73c-2532299e227a/av/2048px/Outreach-Sivels2%20-%20Ciara%20Sivels.jpg?t=1575654521043&amp;s=e26510a264aa96127ed6f83a688800a5fcf83105">
            <a:extLst>
              <a:ext uri="{FF2B5EF4-FFF2-40B4-BE49-F238E27FC236}">
                <a16:creationId xmlns:a16="http://schemas.microsoft.com/office/drawing/2014/main" id="{90CD9C05-A684-49DD-8300-7851CE219E3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409" r="4763"/>
          <a:stretch/>
        </p:blipFill>
        <p:spPr bwMode="auto">
          <a:xfrm>
            <a:off x="270295" y="398614"/>
            <a:ext cx="2673467" cy="212713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6EF1F9C-18F3-4983-B973-009485F36F0F}"/>
              </a:ext>
            </a:extLst>
          </p:cNvPr>
          <p:cNvSpPr/>
          <p:nvPr/>
        </p:nvSpPr>
        <p:spPr>
          <a:xfrm>
            <a:off x="270295" y="2540890"/>
            <a:ext cx="1560042" cy="338554"/>
          </a:xfrm>
          <a:prstGeom prst="rect">
            <a:avLst/>
          </a:prstGeom>
        </p:spPr>
        <p:txBody>
          <a:bodyPr wrap="none">
            <a:spAutoFit/>
          </a:bodyPr>
          <a:lstStyle/>
          <a:p>
            <a:r>
              <a:rPr lang="en-US" sz="800" i="1" dirty="0">
                <a:solidFill>
                  <a:schemeClr val="tx1">
                    <a:lumMod val="90000"/>
                    <a:lumOff val="10000"/>
                  </a:schemeClr>
                </a:solidFill>
              </a:rPr>
              <a:t>Photo courtesy of IF/THEN</a:t>
            </a:r>
            <a:r>
              <a:rPr lang="en-US" sz="800" i="1" baseline="30000" dirty="0">
                <a:solidFill>
                  <a:schemeClr val="tx1">
                    <a:lumMod val="90000"/>
                    <a:lumOff val="10000"/>
                  </a:schemeClr>
                </a:solidFill>
              </a:rPr>
              <a:t>®</a:t>
            </a:r>
          </a:p>
          <a:p>
            <a:endParaRPr lang="en-US" sz="800" i="1" dirty="0">
              <a:solidFill>
                <a:schemeClr val="tx1">
                  <a:lumMod val="90000"/>
                  <a:lumOff val="10000"/>
                </a:schemeClr>
              </a:solidFill>
            </a:endParaRPr>
          </a:p>
        </p:txBody>
      </p:sp>
      <p:sp>
        <p:nvSpPr>
          <p:cNvPr id="17" name="TextBox 16">
            <a:extLst>
              <a:ext uri="{FF2B5EF4-FFF2-40B4-BE49-F238E27FC236}">
                <a16:creationId xmlns:a16="http://schemas.microsoft.com/office/drawing/2014/main" id="{8F23C21B-B0BD-4F30-ABCA-C19C5D0606C5}"/>
              </a:ext>
            </a:extLst>
          </p:cNvPr>
          <p:cNvSpPr txBox="1"/>
          <p:nvPr/>
        </p:nvSpPr>
        <p:spPr>
          <a:xfrm>
            <a:off x="1170244" y="-115065"/>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1</a:t>
            </a:r>
          </a:p>
        </p:txBody>
      </p:sp>
      <p:sp>
        <p:nvSpPr>
          <p:cNvPr id="24" name="TextBox 23">
            <a:extLst>
              <a:ext uri="{FF2B5EF4-FFF2-40B4-BE49-F238E27FC236}">
                <a16:creationId xmlns:a16="http://schemas.microsoft.com/office/drawing/2014/main" id="{2F52A689-A606-4AEA-AB3E-E8661371656D}"/>
              </a:ext>
            </a:extLst>
          </p:cNvPr>
          <p:cNvSpPr txBox="1"/>
          <p:nvPr/>
        </p:nvSpPr>
        <p:spPr>
          <a:xfrm>
            <a:off x="6662807" y="3277437"/>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7</a:t>
            </a:r>
          </a:p>
        </p:txBody>
      </p:sp>
      <p:sp>
        <p:nvSpPr>
          <p:cNvPr id="25" name="TextBox 24">
            <a:extLst>
              <a:ext uri="{FF2B5EF4-FFF2-40B4-BE49-F238E27FC236}">
                <a16:creationId xmlns:a16="http://schemas.microsoft.com/office/drawing/2014/main" id="{FD4657F2-22E5-448E-8BA4-CB7CA34DD892}"/>
              </a:ext>
            </a:extLst>
          </p:cNvPr>
          <p:cNvSpPr txBox="1"/>
          <p:nvPr/>
        </p:nvSpPr>
        <p:spPr>
          <a:xfrm>
            <a:off x="4908205" y="285750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6</a:t>
            </a:r>
          </a:p>
        </p:txBody>
      </p:sp>
      <p:sp>
        <p:nvSpPr>
          <p:cNvPr id="26" name="TextBox 25">
            <a:extLst>
              <a:ext uri="{FF2B5EF4-FFF2-40B4-BE49-F238E27FC236}">
                <a16:creationId xmlns:a16="http://schemas.microsoft.com/office/drawing/2014/main" id="{5C2C7366-EE42-4FB1-96B2-5B8CC4B17506}"/>
              </a:ext>
            </a:extLst>
          </p:cNvPr>
          <p:cNvSpPr txBox="1"/>
          <p:nvPr/>
        </p:nvSpPr>
        <p:spPr>
          <a:xfrm>
            <a:off x="10478576" y="-201551"/>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4</a:t>
            </a:r>
          </a:p>
        </p:txBody>
      </p:sp>
      <p:sp>
        <p:nvSpPr>
          <p:cNvPr id="27" name="TextBox 26">
            <a:extLst>
              <a:ext uri="{FF2B5EF4-FFF2-40B4-BE49-F238E27FC236}">
                <a16:creationId xmlns:a16="http://schemas.microsoft.com/office/drawing/2014/main" id="{41CCDD76-5EAF-4A3A-91B6-5530F5294CFF}"/>
              </a:ext>
            </a:extLst>
          </p:cNvPr>
          <p:cNvSpPr txBox="1"/>
          <p:nvPr/>
        </p:nvSpPr>
        <p:spPr>
          <a:xfrm>
            <a:off x="7377988" y="-138679"/>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3</a:t>
            </a:r>
          </a:p>
        </p:txBody>
      </p:sp>
      <p:sp>
        <p:nvSpPr>
          <p:cNvPr id="28" name="TextBox 27">
            <a:extLst>
              <a:ext uri="{FF2B5EF4-FFF2-40B4-BE49-F238E27FC236}">
                <a16:creationId xmlns:a16="http://schemas.microsoft.com/office/drawing/2014/main" id="{0A5CFEF0-47FE-48A5-99A8-D158403D32E2}"/>
              </a:ext>
            </a:extLst>
          </p:cNvPr>
          <p:cNvSpPr txBox="1"/>
          <p:nvPr/>
        </p:nvSpPr>
        <p:spPr>
          <a:xfrm>
            <a:off x="4068339" y="-105630"/>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2</a:t>
            </a:r>
          </a:p>
        </p:txBody>
      </p:sp>
      <p:sp>
        <p:nvSpPr>
          <p:cNvPr id="29" name="TextBox 28">
            <a:extLst>
              <a:ext uri="{FF2B5EF4-FFF2-40B4-BE49-F238E27FC236}">
                <a16:creationId xmlns:a16="http://schemas.microsoft.com/office/drawing/2014/main" id="{90751E6B-355F-4808-A546-A169BBA2BF0F}"/>
              </a:ext>
            </a:extLst>
          </p:cNvPr>
          <p:cNvSpPr txBox="1"/>
          <p:nvPr/>
        </p:nvSpPr>
        <p:spPr>
          <a:xfrm>
            <a:off x="1661561" y="2514628"/>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5</a:t>
            </a:r>
          </a:p>
        </p:txBody>
      </p:sp>
      <p:sp>
        <p:nvSpPr>
          <p:cNvPr id="30" name="TextBox 29">
            <a:extLst>
              <a:ext uri="{FF2B5EF4-FFF2-40B4-BE49-F238E27FC236}">
                <a16:creationId xmlns:a16="http://schemas.microsoft.com/office/drawing/2014/main" id="{649BA077-7AC8-4BB0-A470-F4347C0570B6}"/>
              </a:ext>
            </a:extLst>
          </p:cNvPr>
          <p:cNvSpPr txBox="1"/>
          <p:nvPr/>
        </p:nvSpPr>
        <p:spPr>
          <a:xfrm>
            <a:off x="11144928" y="2985812"/>
            <a:ext cx="1086359" cy="1200329"/>
          </a:xfrm>
          <a:prstGeom prst="rect">
            <a:avLst/>
          </a:prstGeom>
          <a:noFill/>
        </p:spPr>
        <p:txBody>
          <a:bodyPr wrap="square" rtlCol="0">
            <a:spAutoFit/>
          </a:bodyPr>
          <a:lstStyle/>
          <a:p>
            <a:r>
              <a:rPr lang="en-US" sz="7200" dirty="0">
                <a:ln w="0"/>
                <a:solidFill>
                  <a:schemeClr val="accent1">
                    <a:alpha val="60000"/>
                  </a:schemeClr>
                </a:solidFill>
                <a:effectLst>
                  <a:outerShdw blurRad="38100" dist="25400" dir="5400000" algn="ctr" rotWithShape="0">
                    <a:srgbClr val="6E747A">
                      <a:alpha val="43000"/>
                    </a:srgbClr>
                  </a:outerShdw>
                </a:effectLst>
              </a:rPr>
              <a:t>8</a:t>
            </a:r>
          </a:p>
        </p:txBody>
      </p:sp>
      <p:pic>
        <p:nvPicPr>
          <p:cNvPr id="2" name="Picture 1" descr="Text&#10;&#10;Description automatically generated">
            <a:extLst>
              <a:ext uri="{FF2B5EF4-FFF2-40B4-BE49-F238E27FC236}">
                <a16:creationId xmlns:a16="http://schemas.microsoft.com/office/drawing/2014/main" id="{E7B2869F-55E0-4855-84DB-2AA815E60F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90629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A7B5-93D1-425D-A710-A30897A07BFF}"/>
              </a:ext>
            </a:extLst>
          </p:cNvPr>
          <p:cNvSpPr>
            <a:spLocks noGrp="1"/>
          </p:cNvSpPr>
          <p:nvPr>
            <p:ph type="title" idx="4294967295"/>
          </p:nvPr>
        </p:nvSpPr>
        <p:spPr>
          <a:xfrm>
            <a:off x="140676" y="154834"/>
            <a:ext cx="10515600" cy="956052"/>
          </a:xfrm>
        </p:spPr>
        <p:txBody>
          <a:bodyPr anchor="ctr">
            <a:normAutofit/>
          </a:bodyPr>
          <a:lstStyle/>
          <a:p>
            <a:r>
              <a:rPr lang="en-US" sz="4500" b="1" dirty="0">
                <a:solidFill>
                  <a:schemeClr val="tx1"/>
                </a:solidFill>
                <a:latin typeface="Proxima Nova Medium" panose="02000506030000020004" pitchFamily="50" charset="0"/>
              </a:rPr>
              <a:t>Session Schedule</a:t>
            </a:r>
          </a:p>
        </p:txBody>
      </p:sp>
      <p:graphicFrame>
        <p:nvGraphicFramePr>
          <p:cNvPr id="4" name="Content Placeholder 3">
            <a:extLst>
              <a:ext uri="{FF2B5EF4-FFF2-40B4-BE49-F238E27FC236}">
                <a16:creationId xmlns:a16="http://schemas.microsoft.com/office/drawing/2014/main" id="{43E11562-4F3C-481A-B7F3-1E15BF886BAD}"/>
              </a:ext>
            </a:extLst>
          </p:cNvPr>
          <p:cNvGraphicFramePr>
            <a:graphicFrameLocks noGrp="1"/>
          </p:cNvGraphicFramePr>
          <p:nvPr>
            <p:ph idx="4294967295"/>
            <p:extLst>
              <p:ext uri="{D42A27DB-BD31-4B8C-83A1-F6EECF244321}">
                <p14:modId xmlns:p14="http://schemas.microsoft.com/office/powerpoint/2010/main" val="3429117871"/>
              </p:ext>
            </p:extLst>
          </p:nvPr>
        </p:nvGraphicFramePr>
        <p:xfrm>
          <a:off x="825622" y="1464816"/>
          <a:ext cx="10886758" cy="4386406"/>
        </p:xfrm>
        <a:graphic>
          <a:graphicData uri="http://schemas.openxmlformats.org/drawingml/2006/table">
            <a:tbl>
              <a:tblPr firstRow="1" firstCol="1" bandRow="1">
                <a:tableStyleId>{5C22544A-7EE6-4342-B048-85BDC9FD1C3A}</a:tableStyleId>
              </a:tblPr>
              <a:tblGrid>
                <a:gridCol w="2195701">
                  <a:extLst>
                    <a:ext uri="{9D8B030D-6E8A-4147-A177-3AD203B41FA5}">
                      <a16:colId xmlns:a16="http://schemas.microsoft.com/office/drawing/2014/main" val="679750843"/>
                    </a:ext>
                  </a:extLst>
                </a:gridCol>
                <a:gridCol w="6817158">
                  <a:extLst>
                    <a:ext uri="{9D8B030D-6E8A-4147-A177-3AD203B41FA5}">
                      <a16:colId xmlns:a16="http://schemas.microsoft.com/office/drawing/2014/main" val="455201813"/>
                    </a:ext>
                  </a:extLst>
                </a:gridCol>
                <a:gridCol w="1873899">
                  <a:extLst>
                    <a:ext uri="{9D8B030D-6E8A-4147-A177-3AD203B41FA5}">
                      <a16:colId xmlns:a16="http://schemas.microsoft.com/office/drawing/2014/main" val="852973238"/>
                    </a:ext>
                  </a:extLst>
                </a:gridCol>
              </a:tblGrid>
              <a:tr h="447352">
                <a:tc>
                  <a:txBody>
                    <a:bodyPr/>
                    <a:lstStyle/>
                    <a:p>
                      <a:pPr marL="0" marR="0" indent="-342900" algn="ctr">
                        <a:lnSpc>
                          <a:spcPct val="107000"/>
                        </a:lnSpc>
                        <a:spcBef>
                          <a:spcPts val="0"/>
                        </a:spcBef>
                        <a:spcAft>
                          <a:spcPts val="1000"/>
                        </a:spcAft>
                      </a:pPr>
                      <a:r>
                        <a:rPr lang="en-US" sz="2400" b="1" dirty="0">
                          <a:solidFill>
                            <a:schemeClr val="tx1"/>
                          </a:solidFill>
                          <a:effectLst/>
                          <a:latin typeface="Proxima Nova Cond Medium" panose="02000506030000020004" pitchFamily="50" charset="0"/>
                        </a:rPr>
                        <a:t>Segment</a:t>
                      </a:r>
                      <a:endParaRPr lang="en-US" sz="2400" b="1"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solidFill>
                      <a:srgbClr val="64AFA6"/>
                    </a:solidFill>
                  </a:tcPr>
                </a:tc>
                <a:tc>
                  <a:txBody>
                    <a:bodyPr/>
                    <a:lstStyle/>
                    <a:p>
                      <a:pPr marL="0" marR="0" indent="-342900" algn="ctr">
                        <a:lnSpc>
                          <a:spcPct val="107000"/>
                        </a:lnSpc>
                        <a:spcBef>
                          <a:spcPts val="0"/>
                        </a:spcBef>
                        <a:spcAft>
                          <a:spcPts val="1000"/>
                        </a:spcAft>
                      </a:pPr>
                      <a:r>
                        <a:rPr lang="en-US" sz="2400" b="0" dirty="0">
                          <a:solidFill>
                            <a:schemeClr val="tx1"/>
                          </a:solidFill>
                          <a:effectLst/>
                          <a:latin typeface="Proxima Nova Cond Medium" panose="02000506030000020004" pitchFamily="50" charset="0"/>
                        </a:rPr>
                        <a:t>Goal</a:t>
                      </a:r>
                      <a:endParaRPr lang="en-US" sz="2400" b="0"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solidFill>
                      <a:srgbClr val="64AFA6"/>
                    </a:solidFill>
                  </a:tcPr>
                </a:tc>
                <a:tc>
                  <a:txBody>
                    <a:bodyPr/>
                    <a:lstStyle/>
                    <a:p>
                      <a:pPr marL="0" marR="0" indent="-342900" algn="ctr">
                        <a:lnSpc>
                          <a:spcPct val="107000"/>
                        </a:lnSpc>
                        <a:spcBef>
                          <a:spcPts val="0"/>
                        </a:spcBef>
                        <a:spcAft>
                          <a:spcPts val="1000"/>
                        </a:spcAft>
                      </a:pPr>
                      <a:r>
                        <a:rPr lang="en-US" sz="2400" b="0" dirty="0">
                          <a:solidFill>
                            <a:schemeClr val="tx1"/>
                          </a:solidFill>
                          <a:effectLst/>
                          <a:latin typeface="Proxima Nova Cond Medium" panose="02000506030000020004" pitchFamily="50" charset="0"/>
                        </a:rPr>
                        <a:t>Time</a:t>
                      </a:r>
                      <a:endParaRPr lang="en-US" sz="2400" b="0"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solidFill>
                      <a:srgbClr val="64AFA6"/>
                    </a:solidFill>
                  </a:tcPr>
                </a:tc>
                <a:extLst>
                  <a:ext uri="{0D108BD9-81ED-4DB2-BD59-A6C34878D82A}">
                    <a16:rowId xmlns:a16="http://schemas.microsoft.com/office/drawing/2014/main" val="3476026916"/>
                  </a:ext>
                </a:extLst>
              </a:tr>
              <a:tr h="1189612">
                <a:tc>
                  <a:txBody>
                    <a:bodyPr/>
                    <a:lstStyle/>
                    <a:p>
                      <a:pPr marL="0" marR="0" algn="ctr">
                        <a:lnSpc>
                          <a:spcPct val="107000"/>
                        </a:lnSpc>
                        <a:spcBef>
                          <a:spcPts val="0"/>
                        </a:spcBef>
                        <a:spcAft>
                          <a:spcPts val="1000"/>
                        </a:spcAft>
                      </a:pPr>
                      <a:r>
                        <a:rPr lang="en-US" sz="2400" b="1" dirty="0">
                          <a:solidFill>
                            <a:schemeClr val="tx1"/>
                          </a:solidFill>
                          <a:effectLst/>
                          <a:latin typeface="Proxima Nova Cond Medium" panose="02000506030000020004" pitchFamily="50" charset="0"/>
                        </a:rPr>
                        <a:t>Introduction</a:t>
                      </a:r>
                      <a:endParaRPr lang="en-US" sz="2400" b="1"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Introduce the goals of the IF/THEN</a:t>
                      </a:r>
                      <a:r>
                        <a:rPr lang="en-US" sz="2000" baseline="30000" dirty="0">
                          <a:effectLst/>
                          <a:latin typeface="Proxima Nova Cond Medium" panose="02000506030000020004" pitchFamily="50" charset="0"/>
                        </a:rPr>
                        <a:t>®</a:t>
                      </a:r>
                      <a:r>
                        <a:rPr lang="en-US" sz="2000" dirty="0">
                          <a:effectLst/>
                          <a:latin typeface="Proxima Nova Cond Medium" panose="02000506030000020004" pitchFamily="50" charset="0"/>
                        </a:rPr>
                        <a:t> Gender Representation Toolkit</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Discuss organizational goals for using the Toolkit</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Provide context for why this work matters</a:t>
                      </a:r>
                      <a:endParaRPr lang="en-US" sz="20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gn="ctr">
                        <a:lnSpc>
                          <a:spcPct val="107000"/>
                        </a:lnSpc>
                        <a:spcBef>
                          <a:spcPts val="0"/>
                        </a:spcBef>
                        <a:spcAft>
                          <a:spcPts val="1000"/>
                        </a:spcAft>
                      </a:pPr>
                      <a:r>
                        <a:rPr lang="en-US" sz="2400" dirty="0">
                          <a:effectLst/>
                          <a:latin typeface="Proxima Nova Cond Medium" panose="02000506030000020004" pitchFamily="50" charset="0"/>
                        </a:rPr>
                        <a:t>10 – 20 min</a:t>
                      </a:r>
                      <a:endParaRPr lang="en-US" sz="24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551481850"/>
                  </a:ext>
                </a:extLst>
              </a:tr>
              <a:tr h="1189612">
                <a:tc>
                  <a:txBody>
                    <a:bodyPr/>
                    <a:lstStyle/>
                    <a:p>
                      <a:pPr marL="0" marR="0" algn="ctr">
                        <a:lnSpc>
                          <a:spcPct val="107000"/>
                        </a:lnSpc>
                        <a:spcBef>
                          <a:spcPts val="0"/>
                        </a:spcBef>
                        <a:spcAft>
                          <a:spcPts val="1000"/>
                        </a:spcAft>
                      </a:pPr>
                      <a:r>
                        <a:rPr lang="en-US" sz="2400" b="1" dirty="0">
                          <a:solidFill>
                            <a:schemeClr val="tx1"/>
                          </a:solidFill>
                          <a:effectLst/>
                          <a:latin typeface="Proxima Nova Cond Medium" panose="02000506030000020004" pitchFamily="50" charset="0"/>
                        </a:rPr>
                        <a:t>Guidelines for Using the Tool</a:t>
                      </a:r>
                      <a:endParaRPr lang="en-US" sz="2400" b="1"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Review definitions and rules for each category of the Toolkit</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Discuss how “notes” page can be used</a:t>
                      </a:r>
                      <a:endParaRPr lang="en-US" sz="20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gn="ctr">
                        <a:lnSpc>
                          <a:spcPct val="107000"/>
                        </a:lnSpc>
                        <a:spcBef>
                          <a:spcPts val="0"/>
                        </a:spcBef>
                        <a:spcAft>
                          <a:spcPts val="1000"/>
                        </a:spcAft>
                      </a:pPr>
                      <a:r>
                        <a:rPr lang="en-US" sz="2400" dirty="0">
                          <a:effectLst/>
                          <a:latin typeface="Proxima Nova Cond Medium" panose="02000506030000020004" pitchFamily="50" charset="0"/>
                        </a:rPr>
                        <a:t>15 – 25 min</a:t>
                      </a:r>
                      <a:endParaRPr lang="en-US" sz="24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524362742"/>
                  </a:ext>
                </a:extLst>
              </a:tr>
              <a:tr h="1469790">
                <a:tc>
                  <a:txBody>
                    <a:bodyPr/>
                    <a:lstStyle/>
                    <a:p>
                      <a:pPr marL="0" marR="0" algn="ctr">
                        <a:lnSpc>
                          <a:spcPct val="107000"/>
                        </a:lnSpc>
                        <a:spcBef>
                          <a:spcPts val="0"/>
                        </a:spcBef>
                        <a:spcAft>
                          <a:spcPts val="1000"/>
                        </a:spcAft>
                      </a:pPr>
                      <a:r>
                        <a:rPr lang="en-US" sz="2400" b="1" dirty="0">
                          <a:solidFill>
                            <a:schemeClr val="tx1"/>
                          </a:solidFill>
                          <a:effectLst/>
                          <a:latin typeface="Proxima Nova Cond Medium" panose="02000506030000020004" pitchFamily="50" charset="0"/>
                        </a:rPr>
                        <a:t>Next Steps</a:t>
                      </a:r>
                      <a:endParaRPr lang="en-US" sz="2400" b="1" dirty="0">
                        <a:solidFill>
                          <a:schemeClr val="tx1"/>
                        </a:solidFill>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64AFA6"/>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Provide directions on where, when, and how each person will collect data</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Proxima Nova Cond Medium" panose="02000506030000020004" pitchFamily="50" charset="0"/>
                        </a:rPr>
                        <a:t>Allow staff opportunity to predict what they will find</a:t>
                      </a:r>
                      <a:endParaRPr lang="en-US" sz="20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tc>
                  <a:txBody>
                    <a:bodyPr/>
                    <a:lstStyle/>
                    <a:p>
                      <a:pPr marL="0" marR="0" indent="48260" algn="ctr">
                        <a:lnSpc>
                          <a:spcPct val="107000"/>
                        </a:lnSpc>
                        <a:spcBef>
                          <a:spcPts val="0"/>
                        </a:spcBef>
                        <a:spcAft>
                          <a:spcPts val="1000"/>
                        </a:spcAft>
                      </a:pPr>
                      <a:r>
                        <a:rPr lang="en-US" sz="2400" dirty="0">
                          <a:effectLst/>
                          <a:latin typeface="Proxima Nova Cond Medium" panose="02000506030000020004" pitchFamily="50" charset="0"/>
                        </a:rPr>
                        <a:t>5 – 15  min</a:t>
                      </a:r>
                      <a:endParaRPr lang="en-US" sz="2400" dirty="0">
                        <a:effectLst/>
                        <a:latin typeface="Proxima Nova Cond Medium" panose="02000506030000020004" pitchFamily="50" charset="0"/>
                        <a:ea typeface="Calibri" panose="020F0502020204030204" pitchFamily="34" charset="0"/>
                        <a:cs typeface="Times New Roman" panose="02020603050405020304" pitchFamily="18" charset="0"/>
                      </a:endParaRPr>
                    </a:p>
                  </a:txBody>
                  <a:tcPr marL="68580" marR="68580" marT="0" marB="0" anchor="ctr">
                    <a:solidFill>
                      <a:srgbClr val="D5E7E1"/>
                    </a:solidFill>
                  </a:tcPr>
                </a:tc>
                <a:extLst>
                  <a:ext uri="{0D108BD9-81ED-4DB2-BD59-A6C34878D82A}">
                    <a16:rowId xmlns:a16="http://schemas.microsoft.com/office/drawing/2014/main" val="1429346800"/>
                  </a:ext>
                </a:extLst>
              </a:tr>
            </a:tbl>
          </a:graphicData>
        </a:graphic>
      </p:graphicFrame>
      <p:pic>
        <p:nvPicPr>
          <p:cNvPr id="3" name="Picture 2" descr="Text&#10;&#10;Description automatically generated">
            <a:extLst>
              <a:ext uri="{FF2B5EF4-FFF2-40B4-BE49-F238E27FC236}">
                <a16:creationId xmlns:a16="http://schemas.microsoft.com/office/drawing/2014/main" id="{56CEEC66-CBF9-4BC3-8129-437D84F91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86724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53523" y="356067"/>
            <a:ext cx="1814732" cy="602391"/>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STEM</a:t>
            </a:r>
            <a:endParaRPr lang="en-US" sz="3600" b="1" i="1" dirty="0">
              <a:solidFill>
                <a:schemeClr val="tx1">
                  <a:lumMod val="90000"/>
                  <a:lumOff val="10000"/>
                </a:schemeClr>
              </a:solidFill>
              <a:latin typeface="Trebuchet MS" panose="020B0703020202090204" pitchFamily="34" charset="0"/>
            </a:endParaRPr>
          </a:p>
        </p:txBody>
      </p:sp>
      <p:sp>
        <p:nvSpPr>
          <p:cNvPr id="3" name="Content Placeholder 2">
            <a:extLst>
              <a:ext uri="{FF2B5EF4-FFF2-40B4-BE49-F238E27FC236}">
                <a16:creationId xmlns:a16="http://schemas.microsoft.com/office/drawing/2014/main" id="{E444D0ED-6C39-4B93-BB04-D99C201A6A85}"/>
              </a:ext>
            </a:extLst>
          </p:cNvPr>
          <p:cNvSpPr>
            <a:spLocks noGrp="1"/>
          </p:cNvSpPr>
          <p:nvPr>
            <p:ph idx="4294967295"/>
          </p:nvPr>
        </p:nvSpPr>
        <p:spPr>
          <a:xfrm>
            <a:off x="489610" y="1285408"/>
            <a:ext cx="5657972" cy="5216525"/>
          </a:xfrm>
        </p:spPr>
        <p:txBody>
          <a:bodyPr numCol="1">
            <a:normAutofit/>
          </a:bodyPr>
          <a:lstStyle/>
          <a:p>
            <a:pPr marL="0" indent="0">
              <a:buNone/>
            </a:pPr>
            <a:r>
              <a:rPr lang="en-US" sz="2800" b="1" dirty="0">
                <a:solidFill>
                  <a:schemeClr val="tx1">
                    <a:lumMod val="90000"/>
                    <a:lumOff val="10000"/>
                  </a:schemeClr>
                </a:solidFill>
                <a:latin typeface="Proxima Nova Cond Medium" panose="02000506030000020004" pitchFamily="50" charset="0"/>
              </a:rPr>
              <a:t>STEM Professional </a:t>
            </a:r>
            <a:r>
              <a:rPr lang="en-US" sz="2800" dirty="0">
                <a:solidFill>
                  <a:schemeClr val="tx1">
                    <a:lumMod val="90000"/>
                    <a:lumOff val="10000"/>
                  </a:schemeClr>
                </a:solidFill>
                <a:latin typeface="Proxima Nova Cond Medium" panose="02000506030000020004" pitchFamily="50" charset="0"/>
              </a:rPr>
              <a:t>- Adults</a:t>
            </a:r>
          </a:p>
          <a:p>
            <a:pPr marL="0" indent="0">
              <a:buNone/>
            </a:pPr>
            <a:r>
              <a:rPr lang="en-US" sz="2800" i="1" dirty="0">
                <a:solidFill>
                  <a:schemeClr val="tx1">
                    <a:lumMod val="90000"/>
                    <a:lumOff val="10000"/>
                  </a:schemeClr>
                </a:solidFill>
                <a:latin typeface="Proxima Nova Cond Medium" panose="02000506030000020004" pitchFamily="50" charset="0"/>
              </a:rPr>
              <a:t>Adults who appear to be a STEM professional</a:t>
            </a:r>
          </a:p>
        </p:txBody>
      </p:sp>
      <p:sp>
        <p:nvSpPr>
          <p:cNvPr id="6" name="Content Placeholder 2">
            <a:extLst>
              <a:ext uri="{FF2B5EF4-FFF2-40B4-BE49-F238E27FC236}">
                <a16:creationId xmlns:a16="http://schemas.microsoft.com/office/drawing/2014/main" id="{CCDF439A-B003-4A09-933A-52E4DE1AC32D}"/>
              </a:ext>
            </a:extLst>
          </p:cNvPr>
          <p:cNvSpPr txBox="1">
            <a:spLocks/>
          </p:cNvSpPr>
          <p:nvPr/>
        </p:nvSpPr>
        <p:spPr>
          <a:xfrm>
            <a:off x="6444590" y="1285408"/>
            <a:ext cx="5257800" cy="521643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tx1">
                    <a:lumMod val="90000"/>
                    <a:lumOff val="10000"/>
                  </a:schemeClr>
                </a:solidFill>
                <a:latin typeface="Proxima Nova Cond Medium" panose="02000506030000020004" pitchFamily="50" charset="0"/>
              </a:rPr>
              <a:t>Doing STEM </a:t>
            </a:r>
            <a:r>
              <a:rPr lang="en-US" dirty="0">
                <a:solidFill>
                  <a:schemeClr val="tx1">
                    <a:lumMod val="90000"/>
                    <a:lumOff val="10000"/>
                  </a:schemeClr>
                </a:solidFill>
                <a:latin typeface="Proxima Nova Cond Medium" panose="02000506030000020004" pitchFamily="50" charset="0"/>
              </a:rPr>
              <a:t>-</a:t>
            </a:r>
            <a:r>
              <a:rPr lang="en-US" b="1" dirty="0">
                <a:solidFill>
                  <a:schemeClr val="tx1">
                    <a:lumMod val="90000"/>
                    <a:lumOff val="10000"/>
                  </a:schemeClr>
                </a:solidFill>
                <a:latin typeface="Proxima Nova Cond Medium" panose="02000506030000020004" pitchFamily="50" charset="0"/>
              </a:rPr>
              <a:t> </a:t>
            </a:r>
            <a:r>
              <a:rPr lang="en-US" dirty="0">
                <a:solidFill>
                  <a:schemeClr val="tx1">
                    <a:lumMod val="90000"/>
                    <a:lumOff val="10000"/>
                  </a:schemeClr>
                </a:solidFill>
                <a:latin typeface="Proxima Nova Cond Medium" panose="02000506030000020004" pitchFamily="50" charset="0"/>
              </a:rPr>
              <a:t>Children</a:t>
            </a:r>
          </a:p>
          <a:p>
            <a:pPr marL="0" indent="0">
              <a:buNone/>
            </a:pPr>
            <a:r>
              <a:rPr lang="en-US" i="1" dirty="0">
                <a:solidFill>
                  <a:schemeClr val="tx1">
                    <a:lumMod val="90000"/>
                    <a:lumOff val="10000"/>
                  </a:schemeClr>
                </a:solidFill>
                <a:latin typeface="Proxima Nova Cond Medium" panose="02000506030000020004" pitchFamily="50" charset="0"/>
              </a:rPr>
              <a:t>Children who appear to be engaging in a STEM activity</a:t>
            </a:r>
            <a:endParaRPr lang="en-US" dirty="0">
              <a:solidFill>
                <a:schemeClr val="tx1">
                  <a:lumMod val="90000"/>
                  <a:lumOff val="10000"/>
                </a:schemeClr>
              </a:solidFill>
              <a:latin typeface="Proxima Nova Cond Medium" panose="02000506030000020004" pitchFamily="50" charset="0"/>
            </a:endParaRPr>
          </a:p>
        </p:txBody>
      </p:sp>
      <p:sp>
        <p:nvSpPr>
          <p:cNvPr id="10" name="Rectangle 9">
            <a:extLst>
              <a:ext uri="{FF2B5EF4-FFF2-40B4-BE49-F238E27FC236}">
                <a16:creationId xmlns:a16="http://schemas.microsoft.com/office/drawing/2014/main" id="{C7D71592-EEB3-4E03-B35F-403C8C53A88F}"/>
              </a:ext>
            </a:extLst>
          </p:cNvPr>
          <p:cNvSpPr/>
          <p:nvPr/>
        </p:nvSpPr>
        <p:spPr>
          <a:xfrm>
            <a:off x="6966036" y="5843146"/>
            <a:ext cx="1682349" cy="21544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stem.T4L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992E59BE-0C01-4787-A7E5-FCA4097B51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036" y="2986474"/>
            <a:ext cx="4280355" cy="2856672"/>
          </a:xfrm>
          <a:prstGeom prst="rect">
            <a:avLst/>
          </a:prstGeom>
        </p:spPr>
      </p:pic>
      <p:pic>
        <p:nvPicPr>
          <p:cNvPr id="5122" name="Picture 2" descr="https://ifthen.widencollective.com/thumbnail/9a5ddee6-0017-45aa-925f-e687f26f53ed/av/2048px/Tovar1%20-%20Dorothy%20Tovar.jpg?t=1575654691656&amp;s=83968d564197bc7957d924c542983d25fa016993">
            <a:extLst>
              <a:ext uri="{FF2B5EF4-FFF2-40B4-BE49-F238E27FC236}">
                <a16:creationId xmlns:a16="http://schemas.microsoft.com/office/drawing/2014/main" id="{1A03DDBE-C180-465D-AD30-1AAE1B6369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26" b="8106"/>
          <a:stretch/>
        </p:blipFill>
        <p:spPr bwMode="auto">
          <a:xfrm>
            <a:off x="1041988" y="2974019"/>
            <a:ext cx="3375647" cy="28566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DDF0FE7-F223-4236-8B30-D8AE2D66F645}"/>
              </a:ext>
            </a:extLst>
          </p:cNvPr>
          <p:cNvSpPr/>
          <p:nvPr/>
        </p:nvSpPr>
        <p:spPr>
          <a:xfrm>
            <a:off x="1041988" y="5843146"/>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pic>
        <p:nvPicPr>
          <p:cNvPr id="4" name="Picture 3" descr="Text&#10;&#10;Description automatically generated">
            <a:extLst>
              <a:ext uri="{FF2B5EF4-FFF2-40B4-BE49-F238E27FC236}">
                <a16:creationId xmlns:a16="http://schemas.microsoft.com/office/drawing/2014/main" id="{797EEFEB-1F12-4402-B2D3-F0B6646E3C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170699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FAC3E2-AEEE-4226-82B5-2C8E78E092C3}"/>
              </a:ext>
            </a:extLst>
          </p:cNvPr>
          <p:cNvSpPr/>
          <p:nvPr/>
        </p:nvSpPr>
        <p:spPr>
          <a:xfrm>
            <a:off x="5025631" y="5491908"/>
            <a:ext cx="178286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insung</a:t>
            </a:r>
            <a:r>
              <a:rPr lang="en-US" sz="800" i="1" dirty="0">
                <a:solidFill>
                  <a:schemeClr val="tx1">
                    <a:lumMod val="90000"/>
                    <a:lumOff val="10000"/>
                  </a:schemeClr>
                </a:solidFill>
                <a:latin typeface="Trebuchet MS" panose="020B0703020202090204" pitchFamily="34" charset="0"/>
              </a:rPr>
              <a:t> </a:t>
            </a:r>
            <a:r>
              <a:rPr lang="en-US" sz="800" i="1" dirty="0" err="1">
                <a:solidFill>
                  <a:schemeClr val="tx1">
                    <a:lumMod val="90000"/>
                    <a:lumOff val="10000"/>
                  </a:schemeClr>
                </a:solidFill>
                <a:latin typeface="Trebuchet MS" panose="020B0703020202090204" pitchFamily="34" charset="0"/>
              </a:rPr>
              <a:t>yoon</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15" name="Rectangle 14">
            <a:extLst>
              <a:ext uri="{FF2B5EF4-FFF2-40B4-BE49-F238E27FC236}">
                <a16:creationId xmlns:a16="http://schemas.microsoft.com/office/drawing/2014/main" id="{4BC224FA-03AD-4EF6-99AB-A847B474F020}"/>
              </a:ext>
            </a:extLst>
          </p:cNvPr>
          <p:cNvSpPr/>
          <p:nvPr/>
        </p:nvSpPr>
        <p:spPr>
          <a:xfrm>
            <a:off x="2356169" y="6037698"/>
            <a:ext cx="1877437"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by Science in HD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1" name="Picture 10">
            <a:extLst>
              <a:ext uri="{FF2B5EF4-FFF2-40B4-BE49-F238E27FC236}">
                <a16:creationId xmlns:a16="http://schemas.microsoft.com/office/drawing/2014/main" id="{A4E2B768-59DB-42AD-B317-8A23901970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6169" y="3818072"/>
            <a:ext cx="2551634" cy="2219626"/>
          </a:xfrm>
          <a:prstGeom prst="rect">
            <a:avLst/>
          </a:prstGeom>
        </p:spPr>
      </p:pic>
      <p:pic>
        <p:nvPicPr>
          <p:cNvPr id="20" name="Picture 19">
            <a:extLst>
              <a:ext uri="{FF2B5EF4-FFF2-40B4-BE49-F238E27FC236}">
                <a16:creationId xmlns:a16="http://schemas.microsoft.com/office/drawing/2014/main" id="{C87A16F3-7EFA-4AAE-96B7-7A4982A77C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0830" y="3360302"/>
            <a:ext cx="2795231" cy="2064852"/>
          </a:xfrm>
          <a:prstGeom prst="rect">
            <a:avLst/>
          </a:prstGeom>
        </p:spPr>
      </p:pic>
      <p:pic>
        <p:nvPicPr>
          <p:cNvPr id="4" name="Picture 3">
            <a:extLst>
              <a:ext uri="{FF2B5EF4-FFF2-40B4-BE49-F238E27FC236}">
                <a16:creationId xmlns:a16="http://schemas.microsoft.com/office/drawing/2014/main" id="{47F3A6F9-2499-42C3-9FA4-E5066B111C31}"/>
              </a:ext>
            </a:extLst>
          </p:cNvPr>
          <p:cNvPicPr>
            <a:picLocks noChangeAspect="1"/>
          </p:cNvPicPr>
          <p:nvPr/>
        </p:nvPicPr>
        <p:blipFill>
          <a:blip r:embed="rId5"/>
          <a:stretch>
            <a:fillRect/>
          </a:stretch>
        </p:blipFill>
        <p:spPr>
          <a:xfrm>
            <a:off x="3694800" y="206718"/>
            <a:ext cx="3281125" cy="2784380"/>
          </a:xfrm>
          <a:prstGeom prst="rect">
            <a:avLst/>
          </a:prstGeom>
        </p:spPr>
      </p:pic>
      <p:sp>
        <p:nvSpPr>
          <p:cNvPr id="18" name="Rectangle 17">
            <a:extLst>
              <a:ext uri="{FF2B5EF4-FFF2-40B4-BE49-F238E27FC236}">
                <a16:creationId xmlns:a16="http://schemas.microsoft.com/office/drawing/2014/main" id="{0AC250BB-4406-435D-BD9C-AB6B2D8EF789}"/>
              </a:ext>
            </a:extLst>
          </p:cNvPr>
          <p:cNvSpPr/>
          <p:nvPr/>
        </p:nvSpPr>
        <p:spPr>
          <a:xfrm>
            <a:off x="3626683" y="3033700"/>
            <a:ext cx="128112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OMSI</a:t>
            </a:r>
          </a:p>
        </p:txBody>
      </p:sp>
      <p:pic>
        <p:nvPicPr>
          <p:cNvPr id="6" name="Picture 5">
            <a:extLst>
              <a:ext uri="{FF2B5EF4-FFF2-40B4-BE49-F238E27FC236}">
                <a16:creationId xmlns:a16="http://schemas.microsoft.com/office/drawing/2014/main" id="{94287876-6A24-41D6-9898-FE8BE7FD6FA0}"/>
              </a:ext>
            </a:extLst>
          </p:cNvPr>
          <p:cNvPicPr>
            <a:picLocks noChangeAspect="1"/>
          </p:cNvPicPr>
          <p:nvPr/>
        </p:nvPicPr>
        <p:blipFill>
          <a:blip r:embed="rId6"/>
          <a:stretch>
            <a:fillRect/>
          </a:stretch>
        </p:blipFill>
        <p:spPr>
          <a:xfrm>
            <a:off x="7527000" y="203434"/>
            <a:ext cx="4130768" cy="2785201"/>
          </a:xfrm>
          <a:prstGeom prst="rect">
            <a:avLst/>
          </a:prstGeom>
        </p:spPr>
      </p:pic>
      <p:sp>
        <p:nvSpPr>
          <p:cNvPr id="19" name="Rectangle 18">
            <a:extLst>
              <a:ext uri="{FF2B5EF4-FFF2-40B4-BE49-F238E27FC236}">
                <a16:creationId xmlns:a16="http://schemas.microsoft.com/office/drawing/2014/main" id="{C710C346-46C7-4A20-B0E2-10BF5E9A45AA}"/>
              </a:ext>
            </a:extLst>
          </p:cNvPr>
          <p:cNvSpPr/>
          <p:nvPr/>
        </p:nvSpPr>
        <p:spPr>
          <a:xfrm>
            <a:off x="7527000" y="2974655"/>
            <a:ext cx="1281120"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OMSI</a:t>
            </a:r>
          </a:p>
        </p:txBody>
      </p:sp>
      <p:sp>
        <p:nvSpPr>
          <p:cNvPr id="17" name="Rectangle 16">
            <a:extLst>
              <a:ext uri="{FF2B5EF4-FFF2-40B4-BE49-F238E27FC236}">
                <a16:creationId xmlns:a16="http://schemas.microsoft.com/office/drawing/2014/main" id="{4D3FB7CC-7C68-4287-BA10-6CC2E1D90D70}"/>
              </a:ext>
            </a:extLst>
          </p:cNvPr>
          <p:cNvSpPr/>
          <p:nvPr/>
        </p:nvSpPr>
        <p:spPr>
          <a:xfrm>
            <a:off x="409428" y="4061540"/>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pic>
        <p:nvPicPr>
          <p:cNvPr id="6148" name="Picture 4" descr="https://ifthen.widencollective.com/thumbnail/5f647c70-90e9-43b1-b619-fe5ee9cd79c3/av/2048px/AAAS.Dr.Starks.14a%20-%20Dr.%20Adrienne%20Starks.jpg?t=1575654994767&amp;s=b1e27b787ce211c8bfc895d78b9afcca44e4d90b">
            <a:extLst>
              <a:ext uri="{FF2B5EF4-FFF2-40B4-BE49-F238E27FC236}">
                <a16:creationId xmlns:a16="http://schemas.microsoft.com/office/drawing/2014/main" id="{7146E689-E0D6-4D3C-BB9B-6E2569E627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81" y="205897"/>
            <a:ext cx="2541990" cy="381431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fthen.widencollective.com/thumbnail/b2c1ede6-89c6-4045-bffa-103371ee39c4/av/2048px/VarnerIMG_5737%20-%20Johanna%20Varner.jpg?t=1575658195558&amp;s=307604a89410fcd4d1a37d74fbaec149b14b4968">
            <a:extLst>
              <a:ext uri="{FF2B5EF4-FFF2-40B4-BE49-F238E27FC236}">
                <a16:creationId xmlns:a16="http://schemas.microsoft.com/office/drawing/2014/main" id="{77007CEB-56D4-4329-BC1B-6CEB1C2E85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3165" y="3367724"/>
            <a:ext cx="3559966" cy="266997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EBB7F64-2F0D-49E7-A11C-544958DEFF17}"/>
              </a:ext>
            </a:extLst>
          </p:cNvPr>
          <p:cNvSpPr/>
          <p:nvPr/>
        </p:nvSpPr>
        <p:spPr>
          <a:xfrm>
            <a:off x="8099432" y="6030717"/>
            <a:ext cx="1417376"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p>
        </p:txBody>
      </p:sp>
      <p:pic>
        <p:nvPicPr>
          <p:cNvPr id="2" name="Picture 1" descr="Text&#10;&#10;Description automatically generated">
            <a:extLst>
              <a:ext uri="{FF2B5EF4-FFF2-40B4-BE49-F238E27FC236}">
                <a16:creationId xmlns:a16="http://schemas.microsoft.com/office/drawing/2014/main" id="{D7438A11-A515-46C0-819E-B0DA87982E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687246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336259" y="310717"/>
            <a:ext cx="4853354" cy="647693"/>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Additional Categories</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0" y="1481001"/>
            <a:ext cx="11419114" cy="2129365"/>
          </a:xfrm>
          <a:prstGeom prst="rect">
            <a:avLst/>
          </a:prstGeom>
          <a:noFill/>
        </p:spPr>
        <p:txBody>
          <a:bodyPr wrap="square" rtlCol="0">
            <a:spAutoFit/>
          </a:bodyPr>
          <a:lstStyle/>
          <a:p>
            <a:pPr marL="914400" lvl="1" indent="-457200" defTabSz="914400">
              <a:lnSpc>
                <a:spcPct val="150000"/>
              </a:lnSpc>
              <a:spcBef>
                <a:spcPts val="200"/>
              </a:spcBef>
              <a:spcAft>
                <a:spcPts val="1200"/>
              </a:spcAft>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Will your organization want to collect data on additional representation categories? Which ones?</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How will you define who to include in these categories?</a:t>
            </a:r>
          </a:p>
        </p:txBody>
      </p:sp>
      <p:pic>
        <p:nvPicPr>
          <p:cNvPr id="5" name="Picture 4" descr="Text&#10;&#10;Description automatically generated">
            <a:extLst>
              <a:ext uri="{FF2B5EF4-FFF2-40B4-BE49-F238E27FC236}">
                <a16:creationId xmlns:a16="http://schemas.microsoft.com/office/drawing/2014/main" id="{CD2B7E1A-D57D-4E6B-89B6-433D46DC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402509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446146" y="346229"/>
            <a:ext cx="1842868" cy="661710"/>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Notes</a:t>
            </a:r>
            <a:endParaRPr lang="en-US" sz="3600" b="1" i="1" dirty="0">
              <a:solidFill>
                <a:schemeClr val="tx1">
                  <a:lumMod val="90000"/>
                  <a:lumOff val="10000"/>
                </a:schemeClr>
              </a:solidFill>
              <a:latin typeface="Trebuchet MS" panose="020B0703020202090204" pitchFamily="34" charset="0"/>
            </a:endParaRPr>
          </a:p>
        </p:txBody>
      </p:sp>
      <p:pic>
        <p:nvPicPr>
          <p:cNvPr id="3" name="Picture 2">
            <a:extLst>
              <a:ext uri="{FF2B5EF4-FFF2-40B4-BE49-F238E27FC236}">
                <a16:creationId xmlns:a16="http://schemas.microsoft.com/office/drawing/2014/main" id="{280077BF-BCDA-448A-A5B9-4DEA2573608C}"/>
              </a:ext>
            </a:extLst>
          </p:cNvPr>
          <p:cNvPicPr>
            <a:picLocks noChangeAspect="1"/>
          </p:cNvPicPr>
          <p:nvPr/>
        </p:nvPicPr>
        <p:blipFill rotWithShape="1">
          <a:blip r:embed="rId2"/>
          <a:srcRect t="16465"/>
          <a:stretch/>
        </p:blipFill>
        <p:spPr>
          <a:xfrm>
            <a:off x="4262481" y="1087838"/>
            <a:ext cx="7752867" cy="4659092"/>
          </a:xfrm>
          <a:prstGeom prst="rect">
            <a:avLst/>
          </a:prstGeom>
        </p:spPr>
      </p:pic>
      <p:sp>
        <p:nvSpPr>
          <p:cNvPr id="7" name="TextBox 6">
            <a:extLst>
              <a:ext uri="{FF2B5EF4-FFF2-40B4-BE49-F238E27FC236}">
                <a16:creationId xmlns:a16="http://schemas.microsoft.com/office/drawing/2014/main" id="{5D52BDBE-A114-4C90-984E-B9928177CB41}"/>
              </a:ext>
            </a:extLst>
          </p:cNvPr>
          <p:cNvSpPr txBox="1"/>
          <p:nvPr/>
        </p:nvSpPr>
        <p:spPr>
          <a:xfrm>
            <a:off x="446146" y="1259789"/>
            <a:ext cx="3667041" cy="3108543"/>
          </a:xfrm>
          <a:prstGeom prst="rect">
            <a:avLst/>
          </a:prstGeom>
          <a:noFill/>
        </p:spPr>
        <p:txBody>
          <a:bodyPr wrap="square" rtlCol="0">
            <a:spAutoFit/>
          </a:bodyPr>
          <a:lstStyle/>
          <a:p>
            <a:r>
              <a:rPr lang="en-US" sz="2800" dirty="0">
                <a:latin typeface="Proxima Nova Cond Medium" panose="02000506030000020004" pitchFamily="50" charset="0"/>
              </a:rPr>
              <a:t>Use the notes page to record patterns, stereotypical images, or anything else you may want to discuss during the debrief session after you collect data.</a:t>
            </a:r>
          </a:p>
        </p:txBody>
      </p:sp>
      <p:pic>
        <p:nvPicPr>
          <p:cNvPr id="4" name="Picture 3" descr="Text&#10;&#10;Description automatically generated">
            <a:extLst>
              <a:ext uri="{FF2B5EF4-FFF2-40B4-BE49-F238E27FC236}">
                <a16:creationId xmlns:a16="http://schemas.microsoft.com/office/drawing/2014/main" id="{9A7F9D4B-9358-4FDD-8E83-1F2989AE8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995613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767655" y="363984"/>
            <a:ext cx="2335237" cy="741540"/>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Logistics</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393911" y="1545778"/>
            <a:ext cx="10656689" cy="3319435"/>
          </a:xfrm>
          <a:prstGeom prst="rect">
            <a:avLst/>
          </a:prstGeom>
          <a:noFill/>
        </p:spPr>
        <p:txBody>
          <a:bodyPr wrap="square" rtlCol="0">
            <a:spAutoFit/>
          </a:bodyPr>
          <a:lstStyle/>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Who will collect data from each space?</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When should the data collection be completed?</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Who should data collectors give their data to after it is collected? </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What should data collectors do if they have questions as they collect data?</a:t>
            </a:r>
          </a:p>
        </p:txBody>
      </p:sp>
      <p:pic>
        <p:nvPicPr>
          <p:cNvPr id="5" name="Picture 4" descr="Text&#10;&#10;Description automatically generated">
            <a:extLst>
              <a:ext uri="{FF2B5EF4-FFF2-40B4-BE49-F238E27FC236}">
                <a16:creationId xmlns:a16="http://schemas.microsoft.com/office/drawing/2014/main" id="{49EE8F55-B456-44FF-8A6F-B5C467DAF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754904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B600-DE28-4B68-840A-6991FE45E0CE}"/>
              </a:ext>
            </a:extLst>
          </p:cNvPr>
          <p:cNvSpPr>
            <a:spLocks noGrp="1"/>
          </p:cNvSpPr>
          <p:nvPr>
            <p:ph type="title" idx="4294967295"/>
          </p:nvPr>
        </p:nvSpPr>
        <p:spPr>
          <a:xfrm>
            <a:off x="578733" y="0"/>
            <a:ext cx="4431323" cy="1157288"/>
          </a:xfrm>
        </p:spPr>
        <p:txBody>
          <a:bodyPr>
            <a:normAutofit/>
          </a:bodyPr>
          <a:lstStyle/>
          <a:p>
            <a:pPr>
              <a:spcBef>
                <a:spcPts val="0"/>
              </a:spcBef>
              <a:spcAft>
                <a:spcPts val="1200"/>
              </a:spcAft>
            </a:pPr>
            <a:r>
              <a:rPr lang="en-US" sz="3600" b="1" dirty="0">
                <a:solidFill>
                  <a:schemeClr val="tx1">
                    <a:lumMod val="90000"/>
                    <a:lumOff val="10000"/>
                  </a:schemeClr>
                </a:solidFill>
                <a:latin typeface="Trebuchet MS" panose="020B0703020202090204" pitchFamily="34" charset="0"/>
              </a:rPr>
              <a:t>What do you think?</a:t>
            </a:r>
            <a:endParaRPr lang="en-US" sz="3600" b="1" i="1" dirty="0">
              <a:solidFill>
                <a:schemeClr val="tx1">
                  <a:lumMod val="90000"/>
                  <a:lumOff val="10000"/>
                </a:schemeClr>
              </a:solidFill>
              <a:latin typeface="Trebuchet MS" panose="020B0703020202090204" pitchFamily="34" charset="0"/>
            </a:endParaRPr>
          </a:p>
        </p:txBody>
      </p:sp>
      <p:sp>
        <p:nvSpPr>
          <p:cNvPr id="3" name="TextBox 2">
            <a:extLst>
              <a:ext uri="{FF2B5EF4-FFF2-40B4-BE49-F238E27FC236}">
                <a16:creationId xmlns:a16="http://schemas.microsoft.com/office/drawing/2014/main" id="{749F2A62-D85F-4589-B84A-13A3599E1361}"/>
              </a:ext>
            </a:extLst>
          </p:cNvPr>
          <p:cNvSpPr txBox="1"/>
          <p:nvPr/>
        </p:nvSpPr>
        <p:spPr>
          <a:xfrm>
            <a:off x="175962" y="1620543"/>
            <a:ext cx="11285317" cy="3965766"/>
          </a:xfrm>
          <a:prstGeom prst="rect">
            <a:avLst/>
          </a:prstGeom>
          <a:noFill/>
        </p:spPr>
        <p:txBody>
          <a:bodyPr wrap="square" rtlCol="0">
            <a:spAutoFit/>
          </a:bodyPr>
          <a:lstStyle/>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What percentage of the images and videos in your institution will feature women?  </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What percentage of the STEM professionals will be women?</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How many images of gender non-conforming individuals will you find?</a:t>
            </a:r>
          </a:p>
          <a:p>
            <a:pPr marL="914400" lvl="1" indent="-457200" defTabSz="914400">
              <a:lnSpc>
                <a:spcPct val="150000"/>
              </a:lnSpc>
              <a:spcBef>
                <a:spcPts val="200"/>
              </a:spcBef>
              <a:buClr>
                <a:schemeClr val="accent1"/>
              </a:buClr>
              <a:buFont typeface="Wingdings" pitchFamily="2" charset="2"/>
              <a:buChar char="Ø"/>
            </a:pPr>
            <a:r>
              <a:rPr lang="en-US" sz="2800" dirty="0">
                <a:solidFill>
                  <a:schemeClr val="tx1">
                    <a:lumMod val="90000"/>
                    <a:lumOff val="10000"/>
                  </a:schemeClr>
                </a:solidFill>
                <a:latin typeface="Proxima Nova Cond Medium" panose="02000506030000020004" pitchFamily="50" charset="0"/>
              </a:rPr>
              <a:t>If you are collecting data on additional categories, what do you think you will find?</a:t>
            </a:r>
          </a:p>
        </p:txBody>
      </p:sp>
      <p:pic>
        <p:nvPicPr>
          <p:cNvPr id="5" name="Picture 4" descr="Text&#10;&#10;Description automatically generated">
            <a:extLst>
              <a:ext uri="{FF2B5EF4-FFF2-40B4-BE49-F238E27FC236}">
                <a16:creationId xmlns:a16="http://schemas.microsoft.com/office/drawing/2014/main" id="{D7D04088-513A-4A2F-A805-83CD939AA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46829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11487E-80BB-45FC-AAC5-8DE6A4474A57}"/>
              </a:ext>
            </a:extLst>
          </p:cNvPr>
          <p:cNvSpPr>
            <a:spLocks noGrp="1"/>
          </p:cNvSpPr>
          <p:nvPr>
            <p:ph idx="4294967295"/>
          </p:nvPr>
        </p:nvSpPr>
        <p:spPr>
          <a:xfrm>
            <a:off x="1230513" y="2648050"/>
            <a:ext cx="9302709" cy="3482162"/>
          </a:xfrm>
        </p:spPr>
        <p:txBody>
          <a:bodyPr>
            <a:normAutofit/>
          </a:bodyPr>
          <a:lstStyle/>
          <a:p>
            <a:pPr marL="0" indent="0">
              <a:spcAft>
                <a:spcPts val="1200"/>
              </a:spcAft>
              <a:buNone/>
            </a:pPr>
            <a:r>
              <a:rPr lang="en-US" sz="2400" dirty="0">
                <a:solidFill>
                  <a:schemeClr val="tx1">
                    <a:lumMod val="90000"/>
                    <a:lumOff val="10000"/>
                  </a:schemeClr>
                </a:solidFill>
                <a:latin typeface="Proxima Nova Cond Medium" panose="02000506030000020004" pitchFamily="50" charset="0"/>
              </a:rPr>
              <a:t>The IF/THEN</a:t>
            </a:r>
            <a:r>
              <a:rPr lang="en-US" sz="2400" baseline="30000" dirty="0">
                <a:solidFill>
                  <a:schemeClr val="tx1">
                    <a:lumMod val="90000"/>
                    <a:lumOff val="10000"/>
                  </a:schemeClr>
                </a:solidFill>
                <a:latin typeface="Proxima Nova Cond Medium" panose="02000506030000020004" pitchFamily="50" charset="0"/>
              </a:rPr>
              <a:t>®</a:t>
            </a:r>
            <a:r>
              <a:rPr lang="en-US" sz="2400" dirty="0">
                <a:solidFill>
                  <a:schemeClr val="tx1">
                    <a:lumMod val="90000"/>
                    <a:lumOff val="10000"/>
                  </a:schemeClr>
                </a:solidFill>
                <a:latin typeface="Proxima Nova Cond Medium" panose="02000506030000020004" pitchFamily="50" charset="0"/>
              </a:rPr>
              <a:t> Initiative aims to advance women in STEM through three primary efforts:</a:t>
            </a:r>
          </a:p>
          <a:p>
            <a:pPr marL="914400" lvl="1" indent="-457200">
              <a:lnSpc>
                <a:spcPct val="150000"/>
              </a:lnSpc>
              <a:spcAft>
                <a:spcPts val="600"/>
              </a:spcAft>
              <a:buFont typeface="Wingdings" pitchFamily="2" charset="2"/>
              <a:buChar char="Ø"/>
            </a:pPr>
            <a:r>
              <a:rPr lang="en-US" sz="2400" dirty="0">
                <a:solidFill>
                  <a:schemeClr val="tx1">
                    <a:lumMod val="90000"/>
                    <a:lumOff val="10000"/>
                  </a:schemeClr>
                </a:solidFill>
                <a:latin typeface="Proxima Nova Cond Medium" panose="02000506030000020004" pitchFamily="50" charset="0"/>
              </a:rPr>
              <a:t>Highlighting women working in these fields as role models</a:t>
            </a:r>
          </a:p>
          <a:p>
            <a:pPr marL="914400" lvl="1" indent="-457200">
              <a:lnSpc>
                <a:spcPct val="150000"/>
              </a:lnSpc>
              <a:spcAft>
                <a:spcPts val="600"/>
              </a:spcAft>
              <a:buFont typeface="Wingdings" pitchFamily="2" charset="2"/>
              <a:buChar char="Ø"/>
            </a:pPr>
            <a:r>
              <a:rPr lang="en-US" sz="2400" dirty="0">
                <a:solidFill>
                  <a:schemeClr val="tx1">
                    <a:lumMod val="90000"/>
                    <a:lumOff val="10000"/>
                  </a:schemeClr>
                </a:solidFill>
                <a:latin typeface="Proxima Nova Cond Medium" panose="02000506030000020004" pitchFamily="50" charset="0"/>
              </a:rPr>
              <a:t>Inspiring young women to learn about STEM careers</a:t>
            </a:r>
          </a:p>
          <a:p>
            <a:pPr marL="914400" lvl="1" indent="-457200">
              <a:lnSpc>
                <a:spcPct val="150000"/>
              </a:lnSpc>
              <a:buFont typeface="Wingdings" pitchFamily="2" charset="2"/>
              <a:buChar char="Ø"/>
            </a:pPr>
            <a:r>
              <a:rPr lang="en-US" sz="2400" dirty="0">
                <a:solidFill>
                  <a:schemeClr val="tx1">
                    <a:lumMod val="90000"/>
                    <a:lumOff val="10000"/>
                  </a:schemeClr>
                </a:solidFill>
                <a:latin typeface="Proxima Nova Cond Medium" panose="02000506030000020004" pitchFamily="50" charset="0"/>
              </a:rPr>
              <a:t>Convening cross-sector partnerships to illuminate the importance of STEM everywhere</a:t>
            </a:r>
            <a:endParaRPr lang="en-US" dirty="0">
              <a:solidFill>
                <a:schemeClr val="tx1">
                  <a:lumMod val="90000"/>
                  <a:lumOff val="10000"/>
                </a:schemeClr>
              </a:solidFill>
              <a:latin typeface="Trebuchet MS" panose="020B0703020202090204" pitchFamily="34" charset="0"/>
            </a:endParaRPr>
          </a:p>
        </p:txBody>
      </p:sp>
      <p:pic>
        <p:nvPicPr>
          <p:cNvPr id="1026" name="Picture 2">
            <a:extLst>
              <a:ext uri="{FF2B5EF4-FFF2-40B4-BE49-F238E27FC236}">
                <a16:creationId xmlns:a16="http://schemas.microsoft.com/office/drawing/2014/main" id="{8F22941E-ADFE-4F7B-B81A-EAF8A9C81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273" y="295519"/>
            <a:ext cx="4755188" cy="1901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1B978ACD-777A-42B6-99D9-F4611059F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2999126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424B-6BFD-47DF-9583-B8EC04DD6589}"/>
              </a:ext>
            </a:extLst>
          </p:cNvPr>
          <p:cNvSpPr>
            <a:spLocks noGrp="1"/>
          </p:cNvSpPr>
          <p:nvPr>
            <p:ph type="title" idx="4294967295"/>
          </p:nvPr>
        </p:nvSpPr>
        <p:spPr>
          <a:xfrm>
            <a:off x="253218" y="450166"/>
            <a:ext cx="11788726" cy="873666"/>
          </a:xfrm>
        </p:spPr>
        <p:txBody>
          <a:bodyPr>
            <a:noAutofit/>
          </a:bodyPr>
          <a:lstStyle/>
          <a:p>
            <a:pPr lvl="0"/>
            <a:r>
              <a:rPr lang="en-US" sz="3600" b="1" dirty="0">
                <a:solidFill>
                  <a:schemeClr val="tx1">
                    <a:lumMod val="90000"/>
                    <a:lumOff val="10000"/>
                  </a:schemeClr>
                </a:solidFill>
                <a:latin typeface="Trebuchet MS" panose="020B0703020202090204" pitchFamily="34" charset="0"/>
              </a:rPr>
              <a:t>Goals of the IF/THEN</a:t>
            </a:r>
            <a:r>
              <a:rPr lang="en-US" sz="3600" baseline="30000" dirty="0">
                <a:solidFill>
                  <a:schemeClr val="tx1">
                    <a:lumMod val="90000"/>
                    <a:lumOff val="10000"/>
                  </a:schemeClr>
                </a:solidFill>
                <a:latin typeface="Trebuchet MS" panose="020B0703020202090204" pitchFamily="34" charset="0"/>
              </a:rPr>
              <a:t>®</a:t>
            </a:r>
            <a:r>
              <a:rPr lang="en-US" sz="3600" b="1" dirty="0">
                <a:solidFill>
                  <a:schemeClr val="tx1">
                    <a:lumMod val="90000"/>
                    <a:lumOff val="10000"/>
                  </a:schemeClr>
                </a:solidFill>
                <a:latin typeface="Trebuchet MS" panose="020B0703020202090204" pitchFamily="34" charset="0"/>
              </a:rPr>
              <a:t> Gender Representation Toolkit</a:t>
            </a:r>
          </a:p>
        </p:txBody>
      </p:sp>
      <p:sp>
        <p:nvSpPr>
          <p:cNvPr id="3" name="Content Placeholder 2">
            <a:extLst>
              <a:ext uri="{FF2B5EF4-FFF2-40B4-BE49-F238E27FC236}">
                <a16:creationId xmlns:a16="http://schemas.microsoft.com/office/drawing/2014/main" id="{914F05DF-1862-4C52-8C88-0D2B02125CED}"/>
              </a:ext>
            </a:extLst>
          </p:cNvPr>
          <p:cNvSpPr>
            <a:spLocks noGrp="1"/>
          </p:cNvSpPr>
          <p:nvPr>
            <p:ph idx="4294967295"/>
          </p:nvPr>
        </p:nvSpPr>
        <p:spPr>
          <a:xfrm>
            <a:off x="335680" y="1847513"/>
            <a:ext cx="6701728" cy="3162973"/>
          </a:xfrm>
        </p:spPr>
        <p:txBody>
          <a:bodyPr vert="horz" lIns="0" tIns="45720" rIns="0" bIns="45720" rtlCol="0" anchor="t">
            <a:normAutofit fontScale="92500" lnSpcReduction="10000"/>
          </a:bodyPr>
          <a:lstStyle/>
          <a:p>
            <a:pPr marL="511175" lvl="0" indent="-452438">
              <a:spcBef>
                <a:spcPts val="1200"/>
              </a:spcBef>
              <a:spcAft>
                <a:spcPts val="600"/>
              </a:spcAft>
              <a:buFont typeface="Wingdings" pitchFamily="2" charset="2"/>
              <a:buChar char="Ø"/>
              <a:tabLst>
                <a:tab pos="461963" algn="l"/>
              </a:tabLst>
            </a:pPr>
            <a:r>
              <a:rPr lang="en-US" sz="2400" dirty="0">
                <a:solidFill>
                  <a:schemeClr val="tx1">
                    <a:lumMod val="90000"/>
                    <a:lumOff val="10000"/>
                  </a:schemeClr>
                </a:solidFill>
                <a:latin typeface="Proxima Nova Cond Medium" panose="02000506030000020004" pitchFamily="50" charset="0"/>
              </a:rPr>
              <a:t>Help formal and informal educators collect data on their visual representation of gender</a:t>
            </a:r>
            <a:endParaRPr lang="en-US" sz="2400" dirty="0">
              <a:solidFill>
                <a:schemeClr val="tx1">
                  <a:lumMod val="90000"/>
                  <a:lumOff val="10000"/>
                </a:schemeClr>
              </a:solidFill>
              <a:latin typeface="Proxima Nova Cond Medium" panose="02000506030000020004" pitchFamily="50" charset="0"/>
              <a:cs typeface="Arial"/>
            </a:endParaRPr>
          </a:p>
          <a:p>
            <a:pPr marL="511175" marR="0" indent="-452438">
              <a:spcAft>
                <a:spcPts val="600"/>
              </a:spcAft>
              <a:buFont typeface="Wingdings" pitchFamily="2" charset="2"/>
              <a:buChar char="Ø"/>
              <a:tabLst>
                <a:tab pos="461963" algn="l"/>
              </a:tabLst>
            </a:pPr>
            <a:r>
              <a:rPr lang="en-US" sz="2400" dirty="0">
                <a:solidFill>
                  <a:schemeClr val="tx1">
                    <a:lumMod val="90000"/>
                    <a:lumOff val="10000"/>
                  </a:schemeClr>
                </a:solidFill>
                <a:latin typeface="Proxima Nova Cond Medium" panose="02000506030000020004" pitchFamily="50" charset="0"/>
              </a:rPr>
              <a:t>Prompt conversations among staff about gender equity and support broader Diversity, Accessibility, Inclusion,  and Equity efforts. </a:t>
            </a:r>
          </a:p>
          <a:p>
            <a:pPr marL="511175" marR="0" indent="-452438">
              <a:spcAft>
                <a:spcPts val="600"/>
              </a:spcAft>
              <a:buFont typeface="Wingdings" pitchFamily="2" charset="2"/>
              <a:buChar char="Ø"/>
              <a:tabLst>
                <a:tab pos="461963" algn="l"/>
              </a:tabLst>
            </a:pPr>
            <a:r>
              <a:rPr lang="en-US" sz="2400" dirty="0">
                <a:solidFill>
                  <a:schemeClr val="tx1">
                    <a:lumMod val="90000"/>
                    <a:lumOff val="10000"/>
                  </a:schemeClr>
                </a:solidFill>
                <a:latin typeface="Proxima Nova Cond Medium" panose="02000506030000020004" pitchFamily="50" charset="0"/>
              </a:rPr>
              <a:t>Encourage educators to improve gender representation    in their materials and visual communications by  leveraging the  IF/THEN® Collection or other related resources. </a:t>
            </a:r>
          </a:p>
        </p:txBody>
      </p:sp>
      <p:pic>
        <p:nvPicPr>
          <p:cNvPr id="10" name="Picture 9" descr="Text&#10;&#10;Description automatically generated">
            <a:extLst>
              <a:ext uri="{FF2B5EF4-FFF2-40B4-BE49-F238E27FC236}">
                <a16:creationId xmlns:a16="http://schemas.microsoft.com/office/drawing/2014/main" id="{B2370479-6A84-4CF2-900D-AD3C40A9C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1A2D96EE-2AA5-4CC2-8E55-BB6B2F2F2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822" y="1536291"/>
            <a:ext cx="5081098" cy="3785418"/>
          </a:xfrm>
          <a:prstGeom prst="rect">
            <a:avLst/>
          </a:prstGeom>
        </p:spPr>
      </p:pic>
    </p:spTree>
    <p:extLst>
      <p:ext uri="{BB962C8B-B14F-4D97-AF65-F5344CB8AC3E}">
        <p14:creationId xmlns:p14="http://schemas.microsoft.com/office/powerpoint/2010/main" val="119688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4BE-244F-46B6-BBFF-EAFCA3105BD9}"/>
              </a:ext>
            </a:extLst>
          </p:cNvPr>
          <p:cNvSpPr>
            <a:spLocks noGrp="1"/>
          </p:cNvSpPr>
          <p:nvPr>
            <p:ph type="title" idx="4294967295"/>
          </p:nvPr>
        </p:nvSpPr>
        <p:spPr>
          <a:xfrm>
            <a:off x="420962" y="168812"/>
            <a:ext cx="7582486" cy="1082495"/>
          </a:xfrm>
        </p:spPr>
        <p:txBody>
          <a:bodyPr>
            <a:normAutofit/>
          </a:bodyPr>
          <a:lstStyle/>
          <a:p>
            <a:r>
              <a:rPr lang="en-US" sz="3600" b="1" dirty="0">
                <a:solidFill>
                  <a:schemeClr val="tx1">
                    <a:lumMod val="90000"/>
                    <a:lumOff val="10000"/>
                  </a:schemeClr>
                </a:solidFill>
                <a:latin typeface="Trebuchet MS" panose="020B0703020202090204" pitchFamily="34" charset="0"/>
              </a:rPr>
              <a:t>Why Does Representation Matter?</a:t>
            </a:r>
          </a:p>
        </p:txBody>
      </p:sp>
      <p:sp>
        <p:nvSpPr>
          <p:cNvPr id="3" name="Content Placeholder 2">
            <a:extLst>
              <a:ext uri="{FF2B5EF4-FFF2-40B4-BE49-F238E27FC236}">
                <a16:creationId xmlns:a16="http://schemas.microsoft.com/office/drawing/2014/main" id="{749777B7-0789-4222-BDEB-EE05225F2515}"/>
              </a:ext>
            </a:extLst>
          </p:cNvPr>
          <p:cNvSpPr>
            <a:spLocks noGrp="1"/>
          </p:cNvSpPr>
          <p:nvPr>
            <p:ph idx="4294967295"/>
          </p:nvPr>
        </p:nvSpPr>
        <p:spPr>
          <a:xfrm>
            <a:off x="571471" y="1608412"/>
            <a:ext cx="6660964" cy="4105259"/>
          </a:xfrm>
        </p:spPr>
        <p:txBody>
          <a:bodyPr vert="horz" lIns="0" tIns="45720" rIns="0" bIns="45720" rtlCol="0" anchor="t">
            <a:normAutofit/>
          </a:bodyPr>
          <a:lstStyle/>
          <a:p>
            <a:pPr marR="0" algn="l" rtl="0"/>
            <a:r>
              <a:rPr lang="en-US" sz="3200" b="0" i="0" u="none" strike="noStrike" baseline="30000" dirty="0">
                <a:solidFill>
                  <a:srgbClr val="0C1439"/>
                </a:solidFill>
                <a:latin typeface="Proxima Nova Cond Medium" panose="02000506030000020004" pitchFamily="50" charset="0"/>
              </a:rPr>
              <a:t>Women make up half of the total U.S. college-educated workforce, but only 28% of the science and engineering workforce. </a:t>
            </a:r>
          </a:p>
          <a:p>
            <a:pPr marR="0" algn="l" rtl="0"/>
            <a:r>
              <a:rPr lang="en-US" sz="3200" b="0" i="0" u="none" strike="noStrike" baseline="30000" dirty="0">
                <a:solidFill>
                  <a:srgbClr val="0C1439"/>
                </a:solidFill>
                <a:latin typeface="Proxima Nova Cond Medium" panose="02000506030000020004" pitchFamily="50" charset="0"/>
              </a:rPr>
              <a:t>Educators have a part to play in ensuring that groups underrepresented in STEM fields are more visible to their young audiences. The images and videos displayed in classrooms, in community centers, and elsewhere have the potential to inspire students and others who visit these spaces. </a:t>
            </a:r>
          </a:p>
          <a:p>
            <a:pPr marR="0" algn="l" rtl="0"/>
            <a:r>
              <a:rPr lang="en-US" sz="3200" b="0" i="0" u="none" strike="noStrike" baseline="30000" dirty="0">
                <a:solidFill>
                  <a:srgbClr val="0C1439"/>
                </a:solidFill>
                <a:latin typeface="Proxima Nova Cond Medium" panose="02000506030000020004" pitchFamily="50" charset="0"/>
              </a:rPr>
              <a:t>Our hope is that everyone can see themselves reflected in images and be motivated to consider education and careers in STEM fields.</a:t>
            </a:r>
          </a:p>
        </p:txBody>
      </p:sp>
      <p:pic>
        <p:nvPicPr>
          <p:cNvPr id="3074" name="Picture 2">
            <a:extLst>
              <a:ext uri="{FF2B5EF4-FFF2-40B4-BE49-F238E27FC236}">
                <a16:creationId xmlns:a16="http://schemas.microsoft.com/office/drawing/2014/main" id="{97DCDFBF-0B44-4218-A06A-86D2C9B3B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5032" y="1493683"/>
            <a:ext cx="4577544" cy="43347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79AD58B0-909B-4CE7-8620-6DF3FEA2B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420907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2A4BE-244F-46B6-BBFF-EAFCA3105BD9}"/>
              </a:ext>
            </a:extLst>
          </p:cNvPr>
          <p:cNvSpPr>
            <a:spLocks noGrp="1"/>
          </p:cNvSpPr>
          <p:nvPr>
            <p:ph type="title" idx="4294967295"/>
          </p:nvPr>
        </p:nvSpPr>
        <p:spPr>
          <a:xfrm>
            <a:off x="420962" y="129482"/>
            <a:ext cx="7582486" cy="1082495"/>
          </a:xfrm>
        </p:spPr>
        <p:txBody>
          <a:bodyPr>
            <a:normAutofit/>
          </a:bodyPr>
          <a:lstStyle/>
          <a:p>
            <a:r>
              <a:rPr lang="en-US" sz="3600" b="1" dirty="0">
                <a:solidFill>
                  <a:schemeClr val="tx1">
                    <a:lumMod val="90000"/>
                    <a:lumOff val="10000"/>
                  </a:schemeClr>
                </a:solidFill>
                <a:latin typeface="Trebuchet MS" panose="020B0703020202090204" pitchFamily="34" charset="0"/>
              </a:rPr>
              <a:t>Why Does Representation Matter?</a:t>
            </a:r>
          </a:p>
        </p:txBody>
      </p:sp>
      <p:sp>
        <p:nvSpPr>
          <p:cNvPr id="3" name="Content Placeholder 2">
            <a:extLst>
              <a:ext uri="{FF2B5EF4-FFF2-40B4-BE49-F238E27FC236}">
                <a16:creationId xmlns:a16="http://schemas.microsoft.com/office/drawing/2014/main" id="{749777B7-0789-4222-BDEB-EE05225F2515}"/>
              </a:ext>
            </a:extLst>
          </p:cNvPr>
          <p:cNvSpPr>
            <a:spLocks noGrp="1"/>
          </p:cNvSpPr>
          <p:nvPr>
            <p:ph idx="4294967295"/>
          </p:nvPr>
        </p:nvSpPr>
        <p:spPr>
          <a:xfrm>
            <a:off x="641828" y="1541580"/>
            <a:ext cx="6255850" cy="3581028"/>
          </a:xfrm>
        </p:spPr>
        <p:txBody>
          <a:bodyPr vert="horz" lIns="0" tIns="45720" rIns="0" bIns="45720" rtlCol="0" anchor="t">
            <a:normAutofit lnSpcReduction="10000"/>
          </a:bodyPr>
          <a:lstStyle/>
          <a:p>
            <a:pPr marL="0" indent="0">
              <a:spcAft>
                <a:spcPts val="600"/>
              </a:spcAft>
              <a:buNone/>
            </a:pPr>
            <a:r>
              <a:rPr lang="en-US" sz="2400" dirty="0">
                <a:solidFill>
                  <a:schemeClr val="tx1">
                    <a:lumMod val="90000"/>
                    <a:lumOff val="10000"/>
                  </a:schemeClr>
                </a:solidFill>
                <a:latin typeface="Proxima Nova Cond Medium" panose="02000506030000020004" pitchFamily="50" charset="0"/>
              </a:rPr>
              <a:t>In the words of filmmaker, author, and AAAS IF/THEN</a:t>
            </a:r>
            <a:r>
              <a:rPr lang="en-US" sz="2400" baseline="30000" dirty="0">
                <a:solidFill>
                  <a:schemeClr val="tx1">
                    <a:lumMod val="90000"/>
                    <a:lumOff val="10000"/>
                  </a:schemeClr>
                </a:solidFill>
                <a:latin typeface="Proxima Nova Cond Medium" panose="02000506030000020004" pitchFamily="50" charset="0"/>
              </a:rPr>
              <a:t>® </a:t>
            </a:r>
            <a:r>
              <a:rPr lang="en-US" sz="2400" dirty="0">
                <a:solidFill>
                  <a:schemeClr val="tx1">
                    <a:lumMod val="90000"/>
                    <a:lumOff val="10000"/>
                  </a:schemeClr>
                </a:solidFill>
                <a:latin typeface="Proxima Nova Cond Medium" panose="02000506030000020004" pitchFamily="50" charset="0"/>
              </a:rPr>
              <a:t>Ambassador Crystal Emery:</a:t>
            </a:r>
          </a:p>
          <a:p>
            <a:pPr marL="0" indent="0">
              <a:spcAft>
                <a:spcPts val="600"/>
              </a:spcAft>
              <a:buNone/>
            </a:pPr>
            <a:endParaRPr lang="en-US" sz="600" i="1" dirty="0">
              <a:solidFill>
                <a:schemeClr val="tx1"/>
              </a:solidFill>
              <a:latin typeface="Proxima Nova Cond Medium" panose="02000506030000020004" pitchFamily="50" charset="0"/>
            </a:endParaRPr>
          </a:p>
          <a:p>
            <a:pPr marL="0" indent="0">
              <a:spcAft>
                <a:spcPts val="1800"/>
              </a:spcAft>
              <a:buNone/>
            </a:pPr>
            <a:r>
              <a:rPr lang="en-US" sz="2400" i="1" dirty="0">
                <a:solidFill>
                  <a:schemeClr val="tx1"/>
                </a:solidFill>
                <a:latin typeface="Proxima Nova Cond Medium" panose="02000506030000020004" pitchFamily="50" charset="0"/>
              </a:rPr>
              <a:t>  In our society, people of color, those with disabilities and women are all underrepresented minorities (URMs) in the area of STEM, and beyond. But these URMs have the untapped potential and hidden talent our world needs. My hope is that my work will change how people view STEM careers by giving them new images to internalize.</a:t>
            </a:r>
            <a:endParaRPr lang="en-US" sz="2800" i="1" dirty="0">
              <a:solidFill>
                <a:schemeClr val="tx1"/>
              </a:solidFill>
              <a:latin typeface="Proxima Nova Cond Medium" panose="02000506030000020004" pitchFamily="50" charset="0"/>
            </a:endParaRPr>
          </a:p>
        </p:txBody>
      </p:sp>
      <p:pic>
        <p:nvPicPr>
          <p:cNvPr id="4098" name="Picture 2">
            <a:extLst>
              <a:ext uri="{FF2B5EF4-FFF2-40B4-BE49-F238E27FC236}">
                <a16:creationId xmlns:a16="http://schemas.microsoft.com/office/drawing/2014/main" id="{78AB907B-B5BD-4738-8E23-B36F61DCF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448" y="1259057"/>
            <a:ext cx="3524148" cy="4339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2120202-72B4-4FCD-B028-0A177D8BA993}"/>
              </a:ext>
            </a:extLst>
          </p:cNvPr>
          <p:cNvSpPr/>
          <p:nvPr/>
        </p:nvSpPr>
        <p:spPr>
          <a:xfrm>
            <a:off x="9023171" y="5646023"/>
            <a:ext cx="1484702" cy="215444"/>
          </a:xfrm>
          <a:prstGeom prst="rect">
            <a:avLst/>
          </a:prstGeom>
        </p:spPr>
        <p:txBody>
          <a:bodyPr wrap="none">
            <a:spAutoFit/>
          </a:bodyPr>
          <a:lstStyle/>
          <a:p>
            <a:r>
              <a:rPr lang="en-US" sz="800" i="1" dirty="0">
                <a:solidFill>
                  <a:schemeClr val="tx1">
                    <a:lumMod val="90000"/>
                    <a:lumOff val="10000"/>
                  </a:schemeClr>
                </a:solidFill>
                <a:latin typeface="Trebuchet MS" panose="020B0703020202090204" pitchFamily="34" charset="0"/>
              </a:rPr>
              <a:t>Photo courtesy of IF/THEN</a:t>
            </a:r>
            <a:r>
              <a:rPr lang="en-US" sz="800" i="1" baseline="30000" dirty="0">
                <a:solidFill>
                  <a:schemeClr val="tx1">
                    <a:lumMod val="90000"/>
                    <a:lumOff val="10000"/>
                  </a:schemeClr>
                </a:solidFill>
                <a:latin typeface="Trebuchet MS" panose="020B0703020202090204" pitchFamily="34" charset="0"/>
              </a:rPr>
              <a:t> ®</a:t>
            </a:r>
            <a:endParaRPr lang="en-US" sz="800" i="1" dirty="0">
              <a:solidFill>
                <a:schemeClr val="tx1">
                  <a:lumMod val="90000"/>
                  <a:lumOff val="10000"/>
                </a:schemeClr>
              </a:solidFill>
              <a:latin typeface="Trebuchet MS" panose="020B0703020202090204" pitchFamily="34" charset="0"/>
            </a:endParaRPr>
          </a:p>
        </p:txBody>
      </p:sp>
      <p:sp>
        <p:nvSpPr>
          <p:cNvPr id="7" name="Content Placeholder 2">
            <a:extLst>
              <a:ext uri="{FF2B5EF4-FFF2-40B4-BE49-F238E27FC236}">
                <a16:creationId xmlns:a16="http://schemas.microsoft.com/office/drawing/2014/main" id="{9E99CCF8-8AF3-4399-B0DF-72564F466289}"/>
              </a:ext>
            </a:extLst>
          </p:cNvPr>
          <p:cNvSpPr txBox="1">
            <a:spLocks/>
          </p:cNvSpPr>
          <p:nvPr/>
        </p:nvSpPr>
        <p:spPr>
          <a:xfrm>
            <a:off x="3024733" y="4310480"/>
            <a:ext cx="498817" cy="312969"/>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sz="4300" i="1" dirty="0">
                <a:solidFill>
                  <a:schemeClr val="tx1"/>
                </a:solidFill>
                <a:latin typeface="Proxima Nova Cond Medium" panose="02000506030000020004" pitchFamily="50" charset="0"/>
              </a:rPr>
              <a:t>” </a:t>
            </a:r>
          </a:p>
        </p:txBody>
      </p:sp>
      <p:sp>
        <p:nvSpPr>
          <p:cNvPr id="4" name="Content Placeholder 2">
            <a:extLst>
              <a:ext uri="{FF2B5EF4-FFF2-40B4-BE49-F238E27FC236}">
                <a16:creationId xmlns:a16="http://schemas.microsoft.com/office/drawing/2014/main" id="{305E6194-ADB7-4846-BDB1-F7848FDB7456}"/>
              </a:ext>
            </a:extLst>
          </p:cNvPr>
          <p:cNvSpPr txBox="1">
            <a:spLocks/>
          </p:cNvSpPr>
          <p:nvPr/>
        </p:nvSpPr>
        <p:spPr>
          <a:xfrm>
            <a:off x="472562" y="2477953"/>
            <a:ext cx="477782" cy="403121"/>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Aft>
                <a:spcPts val="600"/>
              </a:spcAft>
              <a:buFont typeface="Calibri" panose="020F0502020204030204" pitchFamily="34" charset="0"/>
              <a:buNone/>
            </a:pPr>
            <a:r>
              <a:rPr lang="en-US" sz="4300" i="1" dirty="0">
                <a:solidFill>
                  <a:schemeClr val="tx1"/>
                </a:solidFill>
                <a:latin typeface="Proxima Nova Cond Medium" panose="02000506030000020004" pitchFamily="50" charset="0"/>
              </a:rPr>
              <a:t>“</a:t>
            </a:r>
          </a:p>
        </p:txBody>
      </p:sp>
      <p:pic>
        <p:nvPicPr>
          <p:cNvPr id="5" name="Picture 4" descr="Text&#10;&#10;Description automatically generated">
            <a:extLst>
              <a:ext uri="{FF2B5EF4-FFF2-40B4-BE49-F238E27FC236}">
                <a16:creationId xmlns:a16="http://schemas.microsoft.com/office/drawing/2014/main" id="{A3D4D4A9-497D-4463-A92A-AFA1CF67D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28118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CFD6C-B6E9-447A-BAC8-EBC02C19E955}"/>
              </a:ext>
            </a:extLst>
          </p:cNvPr>
          <p:cNvSpPr>
            <a:spLocks noGrp="1"/>
          </p:cNvSpPr>
          <p:nvPr>
            <p:ph type="title" idx="4294967295"/>
          </p:nvPr>
        </p:nvSpPr>
        <p:spPr>
          <a:xfrm>
            <a:off x="279919" y="0"/>
            <a:ext cx="7118252" cy="1094498"/>
          </a:xfrm>
        </p:spPr>
        <p:txBody>
          <a:bodyPr>
            <a:noAutofit/>
          </a:bodyPr>
          <a:lstStyle/>
          <a:p>
            <a:r>
              <a:rPr lang="en-US" sz="3600" b="1" dirty="0">
                <a:solidFill>
                  <a:schemeClr val="tx1">
                    <a:lumMod val="90000"/>
                    <a:lumOff val="10000"/>
                  </a:schemeClr>
                </a:solidFill>
                <a:latin typeface="Trebuchet MS" panose="020B0703020202090204" pitchFamily="34" charset="0"/>
              </a:rPr>
              <a:t>How to Use the Assessment Tool</a:t>
            </a:r>
          </a:p>
        </p:txBody>
      </p:sp>
      <p:sp>
        <p:nvSpPr>
          <p:cNvPr id="3" name="Content Placeholder 2">
            <a:extLst>
              <a:ext uri="{FF2B5EF4-FFF2-40B4-BE49-F238E27FC236}">
                <a16:creationId xmlns:a16="http://schemas.microsoft.com/office/drawing/2014/main" id="{0B36A8B9-5AFE-4E3A-935E-887967D3BAE2}"/>
              </a:ext>
            </a:extLst>
          </p:cNvPr>
          <p:cNvSpPr>
            <a:spLocks noGrp="1"/>
          </p:cNvSpPr>
          <p:nvPr>
            <p:ph idx="4294967295"/>
          </p:nvPr>
        </p:nvSpPr>
        <p:spPr>
          <a:xfrm>
            <a:off x="7942418" y="1988213"/>
            <a:ext cx="3681412" cy="3103562"/>
          </a:xfrm>
        </p:spPr>
        <p:txBody>
          <a:bodyPr>
            <a:normAutofit/>
          </a:bodyPr>
          <a:lstStyle/>
          <a:p>
            <a:pPr marL="0" indent="0">
              <a:spcBef>
                <a:spcPts val="0"/>
              </a:spcBef>
              <a:buNone/>
            </a:pPr>
            <a:r>
              <a:rPr lang="en-US" sz="2000" dirty="0">
                <a:solidFill>
                  <a:schemeClr val="tx1">
                    <a:lumMod val="90000"/>
                    <a:lumOff val="10000"/>
                  </a:schemeClr>
                </a:solidFill>
                <a:latin typeface="Proxima Nova Cond Medium" panose="02000506030000020004" pitchFamily="50" charset="0"/>
              </a:rPr>
              <a:t>The tool is designed to collect data on images or videos of people by using tally marks in each box. </a:t>
            </a:r>
          </a:p>
          <a:p>
            <a:pPr marL="0" indent="0">
              <a:spcBef>
                <a:spcPts val="0"/>
              </a:spcBef>
              <a:spcAft>
                <a:spcPts val="1200"/>
              </a:spcAft>
              <a:buNone/>
            </a:pPr>
            <a:endParaRPr lang="en-US" sz="2000" dirty="0">
              <a:solidFill>
                <a:schemeClr val="tx1">
                  <a:lumMod val="90000"/>
                  <a:lumOff val="10000"/>
                </a:schemeClr>
              </a:solidFill>
              <a:latin typeface="Proxima Nova Cond Medium" panose="02000506030000020004" pitchFamily="50" charset="0"/>
            </a:endParaRPr>
          </a:p>
          <a:p>
            <a:pPr marL="0" indent="0">
              <a:spcBef>
                <a:spcPts val="0"/>
              </a:spcBef>
              <a:spcAft>
                <a:spcPts val="1200"/>
              </a:spcAft>
              <a:buNone/>
            </a:pPr>
            <a:r>
              <a:rPr lang="en-US" sz="2000" dirty="0">
                <a:solidFill>
                  <a:schemeClr val="tx1">
                    <a:lumMod val="90000"/>
                    <a:lumOff val="10000"/>
                  </a:schemeClr>
                </a:solidFill>
                <a:latin typeface="Proxima Nova Cond Medium" panose="02000506030000020004" pitchFamily="50" charset="0"/>
              </a:rPr>
              <a:t>One sheet can collect data on many images or videos, and you can print as many sheets as needed to collect data from each space. </a:t>
            </a:r>
          </a:p>
        </p:txBody>
      </p:sp>
      <p:pic>
        <p:nvPicPr>
          <p:cNvPr id="5" name="Picture 4">
            <a:extLst>
              <a:ext uri="{FF2B5EF4-FFF2-40B4-BE49-F238E27FC236}">
                <a16:creationId xmlns:a16="http://schemas.microsoft.com/office/drawing/2014/main" id="{84EB8AD1-9A93-4594-ABA0-E295EE5DE71B}"/>
              </a:ext>
            </a:extLst>
          </p:cNvPr>
          <p:cNvPicPr>
            <a:picLocks noChangeAspect="1"/>
          </p:cNvPicPr>
          <p:nvPr/>
        </p:nvPicPr>
        <p:blipFill>
          <a:blip r:embed="rId3"/>
          <a:stretch>
            <a:fillRect/>
          </a:stretch>
        </p:blipFill>
        <p:spPr>
          <a:xfrm>
            <a:off x="187322" y="1329657"/>
            <a:ext cx="7662499" cy="4420673"/>
          </a:xfrm>
          <a:prstGeom prst="rect">
            <a:avLst/>
          </a:prstGeom>
        </p:spPr>
      </p:pic>
      <p:pic>
        <p:nvPicPr>
          <p:cNvPr id="4" name="Picture 3" descr="Text&#10;&#10;Description automatically generated">
            <a:extLst>
              <a:ext uri="{FF2B5EF4-FFF2-40B4-BE49-F238E27FC236}">
                <a16:creationId xmlns:a16="http://schemas.microsoft.com/office/drawing/2014/main" id="{701325D6-81AE-4BEF-A39F-13844A5C0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3727314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E67D737-90A8-452A-994A-64B5A334B819}"/>
              </a:ext>
            </a:extLst>
          </p:cNvPr>
          <p:cNvPicPr>
            <a:picLocks noChangeAspect="1"/>
          </p:cNvPicPr>
          <p:nvPr/>
        </p:nvPicPr>
        <p:blipFill rotWithShape="1">
          <a:blip r:embed="rId3">
            <a:extLst>
              <a:ext uri="{28A0092B-C50C-407E-A947-70E740481C1C}">
                <a14:useLocalDpi xmlns:a14="http://schemas.microsoft.com/office/drawing/2010/main" val="0"/>
              </a:ext>
            </a:extLst>
          </a:blip>
          <a:srcRect l="48286" t="2540" r="-1" b="7936"/>
          <a:stretch/>
        </p:blipFill>
        <p:spPr>
          <a:xfrm>
            <a:off x="7466694" y="3661680"/>
            <a:ext cx="1851257" cy="2403566"/>
          </a:xfrm>
          <a:prstGeom prst="rect">
            <a:avLst/>
          </a:prstGeom>
        </p:spPr>
      </p:pic>
      <p:sp>
        <p:nvSpPr>
          <p:cNvPr id="3" name="Content Placeholder 2">
            <a:extLst>
              <a:ext uri="{FF2B5EF4-FFF2-40B4-BE49-F238E27FC236}">
                <a16:creationId xmlns:a16="http://schemas.microsoft.com/office/drawing/2014/main" id="{C287E547-DE41-47E0-B0F4-B3E3707B78B0}"/>
              </a:ext>
            </a:extLst>
          </p:cNvPr>
          <p:cNvSpPr>
            <a:spLocks noGrp="1"/>
          </p:cNvSpPr>
          <p:nvPr>
            <p:ph idx="4294967295"/>
          </p:nvPr>
        </p:nvSpPr>
        <p:spPr>
          <a:xfrm>
            <a:off x="627815" y="3447811"/>
            <a:ext cx="11229975" cy="1325563"/>
          </a:xfrm>
        </p:spPr>
        <p:txBody>
          <a:bodyPr>
            <a:normAutofit/>
          </a:bodyPr>
          <a:lstStyle/>
          <a:p>
            <a:pPr marL="0" lvl="0" indent="0">
              <a:buNone/>
            </a:pPr>
            <a:r>
              <a:rPr lang="en-US" sz="2800" b="1" dirty="0">
                <a:solidFill>
                  <a:schemeClr val="tx1">
                    <a:lumMod val="90000"/>
                    <a:lumOff val="10000"/>
                  </a:schemeClr>
                </a:solidFill>
                <a:latin typeface="Proxima Nova Cond Medium" panose="02000506030000020004" pitchFamily="50" charset="0"/>
              </a:rPr>
              <a:t>2. </a:t>
            </a:r>
            <a:r>
              <a:rPr lang="en-US" sz="2800" dirty="0">
                <a:solidFill>
                  <a:schemeClr val="tx1">
                    <a:lumMod val="90000"/>
                    <a:lumOff val="10000"/>
                  </a:schemeClr>
                </a:solidFill>
                <a:latin typeface="Proxima Nova Cond Medium" panose="02000506030000020004" pitchFamily="50" charset="0"/>
              </a:rPr>
              <a:t>A person must be visible enough to be counted.</a:t>
            </a:r>
          </a:p>
        </p:txBody>
      </p:sp>
      <p:sp>
        <p:nvSpPr>
          <p:cNvPr id="4" name="Title 1">
            <a:extLst>
              <a:ext uri="{FF2B5EF4-FFF2-40B4-BE49-F238E27FC236}">
                <a16:creationId xmlns:a16="http://schemas.microsoft.com/office/drawing/2014/main" id="{F138BAC8-AFBD-47F8-9E20-F27E25BC60E6}"/>
              </a:ext>
            </a:extLst>
          </p:cNvPr>
          <p:cNvSpPr txBox="1">
            <a:spLocks/>
          </p:cNvSpPr>
          <p:nvPr/>
        </p:nvSpPr>
        <p:spPr>
          <a:xfrm>
            <a:off x="350089" y="50887"/>
            <a:ext cx="8834511"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481691" y="964232"/>
            <a:ext cx="11228615" cy="675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tx1">
                    <a:lumMod val="90000"/>
                    <a:lumOff val="10000"/>
                  </a:schemeClr>
                </a:solidFill>
                <a:latin typeface="Proxima Nova Cond Medium" panose="02000506030000020004" pitchFamily="50" charset="0"/>
              </a:rPr>
              <a:t>1. </a:t>
            </a:r>
            <a:r>
              <a:rPr lang="en-US" dirty="0">
                <a:solidFill>
                  <a:schemeClr val="tx1">
                    <a:lumMod val="90000"/>
                    <a:lumOff val="10000"/>
                  </a:schemeClr>
                </a:solidFill>
                <a:latin typeface="Proxima Nova Cond Medium" panose="02000506030000020004" pitchFamily="50" charset="0"/>
              </a:rPr>
              <a:t>Only humans should be included in the count</a:t>
            </a:r>
            <a:r>
              <a:rPr lang="en-US" sz="2400" dirty="0">
                <a:solidFill>
                  <a:schemeClr val="tx1">
                    <a:lumMod val="90000"/>
                    <a:lumOff val="10000"/>
                  </a:schemeClr>
                </a:solidFill>
                <a:latin typeface="Proxima Nova Cond Medium" panose="02000506030000020004" pitchFamily="50" charset="0"/>
              </a:rPr>
              <a:t>.</a:t>
            </a:r>
          </a:p>
        </p:txBody>
      </p:sp>
      <p:sp>
        <p:nvSpPr>
          <p:cNvPr id="12" name="Rectangle 11">
            <a:extLst>
              <a:ext uri="{FF2B5EF4-FFF2-40B4-BE49-F238E27FC236}">
                <a16:creationId xmlns:a16="http://schemas.microsoft.com/office/drawing/2014/main" id="{D6D17634-2551-41B7-A160-D6CCEEE654A2}"/>
              </a:ext>
            </a:extLst>
          </p:cNvPr>
          <p:cNvSpPr/>
          <p:nvPr/>
        </p:nvSpPr>
        <p:spPr>
          <a:xfrm>
            <a:off x="7388988" y="6086554"/>
            <a:ext cx="1894039" cy="21544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Eye for Ebony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20" name="Picture 19">
            <a:extLst>
              <a:ext uri="{FF2B5EF4-FFF2-40B4-BE49-F238E27FC236}">
                <a16:creationId xmlns:a16="http://schemas.microsoft.com/office/drawing/2014/main" id="{F917F6B7-32B2-47AF-9D45-658E10BACE23}"/>
              </a:ext>
            </a:extLst>
          </p:cNvPr>
          <p:cNvPicPr>
            <a:picLocks noChangeAspect="1"/>
          </p:cNvPicPr>
          <p:nvPr/>
        </p:nvPicPr>
        <p:blipFill rotWithShape="1">
          <a:blip r:embed="rId4">
            <a:extLst>
              <a:ext uri="{28A0092B-C50C-407E-A947-70E740481C1C}">
                <a14:useLocalDpi xmlns:a14="http://schemas.microsoft.com/office/drawing/2010/main" val="0"/>
              </a:ext>
            </a:extLst>
          </a:blip>
          <a:srcRect l="19548" t="9997" r="7447" b="20987"/>
          <a:stretch/>
        </p:blipFill>
        <p:spPr>
          <a:xfrm>
            <a:off x="6757904" y="1519407"/>
            <a:ext cx="2316354" cy="1459852"/>
          </a:xfrm>
          <a:prstGeom prst="rect">
            <a:avLst/>
          </a:prstGeom>
        </p:spPr>
      </p:pic>
      <p:sp>
        <p:nvSpPr>
          <p:cNvPr id="22" name="Rectangle 21">
            <a:extLst>
              <a:ext uri="{FF2B5EF4-FFF2-40B4-BE49-F238E27FC236}">
                <a16:creationId xmlns:a16="http://schemas.microsoft.com/office/drawing/2014/main" id="{18FC3A96-5AEB-4B40-822B-FE6612A751C7}"/>
              </a:ext>
            </a:extLst>
          </p:cNvPr>
          <p:cNvSpPr/>
          <p:nvPr/>
        </p:nvSpPr>
        <p:spPr>
          <a:xfrm>
            <a:off x="6664563" y="3014178"/>
            <a:ext cx="2004592" cy="215444"/>
          </a:xfrm>
          <a:prstGeom prst="rect">
            <a:avLst/>
          </a:prstGeom>
        </p:spPr>
        <p:txBody>
          <a:bodyPr wrap="square">
            <a:spAutoFit/>
          </a:bodyPr>
          <a:lstStyle/>
          <a:p>
            <a:r>
              <a:rPr lang="en-US" sz="800" i="1">
                <a:solidFill>
                  <a:schemeClr val="tx1">
                    <a:lumMod val="90000"/>
                    <a:lumOff val="10000"/>
                  </a:schemeClr>
                </a:solidFill>
                <a:latin typeface="Trebuchet MS" panose="020B0703020202090204" pitchFamily="34" charset="0"/>
              </a:rPr>
              <a:t>Photo by Alexis Brown on Unsplash</a:t>
            </a:r>
          </a:p>
        </p:txBody>
      </p:sp>
      <p:sp>
        <p:nvSpPr>
          <p:cNvPr id="23" name="L-Shape 22">
            <a:extLst>
              <a:ext uri="{FF2B5EF4-FFF2-40B4-BE49-F238E27FC236}">
                <a16:creationId xmlns:a16="http://schemas.microsoft.com/office/drawing/2014/main" id="{F3FD8786-E084-4398-B3B0-B7F5FE4D6326}"/>
              </a:ext>
            </a:extLst>
          </p:cNvPr>
          <p:cNvSpPr/>
          <p:nvPr/>
        </p:nvSpPr>
        <p:spPr>
          <a:xfrm rot="18390303">
            <a:off x="8689481" y="1897255"/>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25" name="L-Shape 24">
            <a:extLst>
              <a:ext uri="{FF2B5EF4-FFF2-40B4-BE49-F238E27FC236}">
                <a16:creationId xmlns:a16="http://schemas.microsoft.com/office/drawing/2014/main" id="{92791E91-5C15-4684-8592-61AE3825329D}"/>
              </a:ext>
            </a:extLst>
          </p:cNvPr>
          <p:cNvSpPr/>
          <p:nvPr/>
        </p:nvSpPr>
        <p:spPr>
          <a:xfrm rot="18390303">
            <a:off x="8612608" y="5195040"/>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pic>
        <p:nvPicPr>
          <p:cNvPr id="1026" name="Picture 2" descr="macro shot photography of person's right eye">
            <a:extLst>
              <a:ext uri="{FF2B5EF4-FFF2-40B4-BE49-F238E27FC236}">
                <a16:creationId xmlns:a16="http://schemas.microsoft.com/office/drawing/2014/main" id="{BC5E0BA8-842D-4D26-A525-8E43B6D03A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738" y="4114496"/>
            <a:ext cx="3063444" cy="1724719"/>
          </a:xfrm>
          <a:prstGeom prst="rect">
            <a:avLst/>
          </a:prstGeom>
          <a:noFill/>
          <a:extLst>
            <a:ext uri="{909E8E84-426E-40DD-AFC4-6F175D3DCCD1}">
              <a14:hiddenFill xmlns:a14="http://schemas.microsoft.com/office/drawing/2010/main">
                <a:solidFill>
                  <a:srgbClr val="FFFFFF"/>
                </a:solidFill>
              </a14:hiddenFill>
            </a:ext>
          </a:extLst>
        </p:spPr>
      </p:pic>
      <p:sp>
        <p:nvSpPr>
          <p:cNvPr id="24" name="Multiplication Sign 23">
            <a:extLst>
              <a:ext uri="{FF2B5EF4-FFF2-40B4-BE49-F238E27FC236}">
                <a16:creationId xmlns:a16="http://schemas.microsoft.com/office/drawing/2014/main" id="{206AF4DE-F8FC-442E-A97E-5488177398BE}"/>
              </a:ext>
            </a:extLst>
          </p:cNvPr>
          <p:cNvSpPr/>
          <p:nvPr/>
        </p:nvSpPr>
        <p:spPr>
          <a:xfrm>
            <a:off x="1191336" y="4505031"/>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8" name="Rectangle 17">
            <a:extLst>
              <a:ext uri="{FF2B5EF4-FFF2-40B4-BE49-F238E27FC236}">
                <a16:creationId xmlns:a16="http://schemas.microsoft.com/office/drawing/2014/main" id="{17D8D1FF-603F-486C-8920-610F0498F27B}"/>
              </a:ext>
            </a:extLst>
          </p:cNvPr>
          <p:cNvSpPr/>
          <p:nvPr/>
        </p:nvSpPr>
        <p:spPr>
          <a:xfrm>
            <a:off x="2506163" y="5870782"/>
            <a:ext cx="2194632" cy="215444"/>
          </a:xfrm>
          <a:prstGeom prst="rect">
            <a:avLst/>
          </a:prstGeom>
        </p:spPr>
        <p:txBody>
          <a:bodyPr wrap="square">
            <a:spAutoFit/>
          </a:bodyPr>
          <a:lstStyle/>
          <a:p>
            <a:r>
              <a:rPr lang="en-US" sz="800" b="0" i="1" dirty="0">
                <a:solidFill>
                  <a:schemeClr val="tx1">
                    <a:lumMod val="90000"/>
                    <a:lumOff val="10000"/>
                  </a:schemeClr>
                </a:solidFill>
                <a:effectLst/>
                <a:latin typeface="Trebuchet MS" panose="020B0703020202090204" pitchFamily="34" charset="0"/>
              </a:rPr>
              <a:t>Photo by </a:t>
            </a:r>
            <a:r>
              <a:rPr lang="en-US" sz="800" i="1" dirty="0">
                <a:solidFill>
                  <a:schemeClr val="tx1">
                    <a:lumMod val="90000"/>
                    <a:lumOff val="10000"/>
                  </a:schemeClr>
                </a:solidFill>
                <a:latin typeface="Trebuchet MS" panose="020B0703020202090204" pitchFamily="34" charset="0"/>
              </a:rPr>
              <a:t>Jordan Whitfield </a:t>
            </a:r>
            <a:r>
              <a:rPr lang="en-US" sz="800" b="0" i="1" dirty="0">
                <a:solidFill>
                  <a:schemeClr val="tx1">
                    <a:lumMod val="90000"/>
                    <a:lumOff val="10000"/>
                  </a:schemeClr>
                </a:solidFill>
                <a:effectLst/>
                <a:latin typeface="Trebuchet MS" panose="020B0703020202090204" pitchFamily="34" charset="0"/>
              </a:rPr>
              <a:t>on </a:t>
            </a:r>
            <a:r>
              <a:rPr lang="en-US" sz="800" b="0" i="1" dirty="0" err="1">
                <a:solidFill>
                  <a:schemeClr val="tx1">
                    <a:lumMod val="90000"/>
                    <a:lumOff val="10000"/>
                  </a:schemeClr>
                </a:solidFill>
                <a:effectLst/>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pic>
        <p:nvPicPr>
          <p:cNvPr id="1028" name="Picture 4" descr="two Minions character figure on red table">
            <a:extLst>
              <a:ext uri="{FF2B5EF4-FFF2-40B4-BE49-F238E27FC236}">
                <a16:creationId xmlns:a16="http://schemas.microsoft.com/office/drawing/2014/main" id="{50A09EBF-CCB5-458C-815C-5C074E594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4441" y="1515606"/>
            <a:ext cx="2316354" cy="1737266"/>
          </a:xfrm>
          <a:prstGeom prst="rect">
            <a:avLst/>
          </a:prstGeom>
          <a:noFill/>
          <a:extLst>
            <a:ext uri="{909E8E84-426E-40DD-AFC4-6F175D3DCCD1}">
              <a14:hiddenFill xmlns:a14="http://schemas.microsoft.com/office/drawing/2010/main">
                <a:solidFill>
                  <a:srgbClr val="FFFFFF"/>
                </a:solidFill>
              </a14:hiddenFill>
            </a:ext>
          </a:extLst>
        </p:spPr>
      </p:pic>
      <p:sp>
        <p:nvSpPr>
          <p:cNvPr id="19" name="Multiplication Sign 18">
            <a:extLst>
              <a:ext uri="{FF2B5EF4-FFF2-40B4-BE49-F238E27FC236}">
                <a16:creationId xmlns:a16="http://schemas.microsoft.com/office/drawing/2014/main" id="{5B221CC9-612F-4CF9-BBF6-80BDD3E0CAF2}"/>
              </a:ext>
            </a:extLst>
          </p:cNvPr>
          <p:cNvSpPr/>
          <p:nvPr/>
        </p:nvSpPr>
        <p:spPr>
          <a:xfrm>
            <a:off x="1501199" y="1562207"/>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pic>
        <p:nvPicPr>
          <p:cNvPr id="2" name="Picture 1" descr="Text&#10;&#10;Description automatically generated">
            <a:extLst>
              <a:ext uri="{FF2B5EF4-FFF2-40B4-BE49-F238E27FC236}">
                <a16:creationId xmlns:a16="http://schemas.microsoft.com/office/drawing/2014/main" id="{0167A551-86BB-437A-A555-2124FA4F67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1036155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822610-FE2C-474A-BF97-14E5DE644AEC}"/>
              </a:ext>
            </a:extLst>
          </p:cNvPr>
          <p:cNvPicPr>
            <a:picLocks noChangeAspect="1"/>
          </p:cNvPicPr>
          <p:nvPr/>
        </p:nvPicPr>
        <p:blipFill rotWithShape="1">
          <a:blip r:embed="rId3">
            <a:extLst>
              <a:ext uri="{28A0092B-C50C-407E-A947-70E740481C1C}">
                <a14:useLocalDpi xmlns:a14="http://schemas.microsoft.com/office/drawing/2010/main" val="0"/>
              </a:ext>
            </a:extLst>
          </a:blip>
          <a:srcRect l="17238" t="21101" r="22190" b="28537"/>
          <a:stretch/>
        </p:blipFill>
        <p:spPr>
          <a:xfrm>
            <a:off x="9385899" y="1221173"/>
            <a:ext cx="1746058" cy="2013019"/>
          </a:xfrm>
          <a:prstGeom prst="rect">
            <a:avLst/>
          </a:prstGeom>
        </p:spPr>
      </p:pic>
      <p:pic>
        <p:nvPicPr>
          <p:cNvPr id="6" name="Picture 5">
            <a:extLst>
              <a:ext uri="{FF2B5EF4-FFF2-40B4-BE49-F238E27FC236}">
                <a16:creationId xmlns:a16="http://schemas.microsoft.com/office/drawing/2014/main" id="{D141B581-91EA-412D-9255-C33EAB91225B}"/>
              </a:ext>
            </a:extLst>
          </p:cNvPr>
          <p:cNvPicPr>
            <a:picLocks noChangeAspect="1"/>
          </p:cNvPicPr>
          <p:nvPr/>
        </p:nvPicPr>
        <p:blipFill rotWithShape="1">
          <a:blip r:embed="rId4">
            <a:extLst>
              <a:ext uri="{28A0092B-C50C-407E-A947-70E740481C1C}">
                <a14:useLocalDpi xmlns:a14="http://schemas.microsoft.com/office/drawing/2010/main" val="0"/>
              </a:ext>
            </a:extLst>
          </a:blip>
          <a:srcRect t="9907" r="17963" b="11743"/>
          <a:stretch/>
        </p:blipFill>
        <p:spPr>
          <a:xfrm>
            <a:off x="6517381" y="1468634"/>
            <a:ext cx="2627486" cy="1672926"/>
          </a:xfrm>
          <a:prstGeom prst="rect">
            <a:avLst/>
          </a:prstGeom>
        </p:spPr>
      </p:pic>
      <p:sp>
        <p:nvSpPr>
          <p:cNvPr id="3" name="Content Placeholder 2">
            <a:extLst>
              <a:ext uri="{FF2B5EF4-FFF2-40B4-BE49-F238E27FC236}">
                <a16:creationId xmlns:a16="http://schemas.microsoft.com/office/drawing/2014/main" id="{C287E547-DE41-47E0-B0F4-B3E3707B78B0}"/>
              </a:ext>
            </a:extLst>
          </p:cNvPr>
          <p:cNvSpPr>
            <a:spLocks noGrp="1"/>
          </p:cNvSpPr>
          <p:nvPr>
            <p:ph idx="4294967295"/>
          </p:nvPr>
        </p:nvSpPr>
        <p:spPr>
          <a:xfrm>
            <a:off x="447166" y="3823760"/>
            <a:ext cx="5731243" cy="890065"/>
          </a:xfrm>
        </p:spPr>
        <p:txBody>
          <a:bodyPr vert="horz" lIns="0" tIns="45720" rIns="0" bIns="45720" rtlCol="0" anchor="t">
            <a:noAutofit/>
          </a:bodyPr>
          <a:lstStyle/>
          <a:p>
            <a:pPr marL="0" lvl="0" indent="0">
              <a:buNone/>
            </a:pPr>
            <a:r>
              <a:rPr lang="en-US" sz="2800" b="1" dirty="0">
                <a:solidFill>
                  <a:schemeClr val="tx1">
                    <a:lumMod val="90000"/>
                    <a:lumOff val="10000"/>
                  </a:schemeClr>
                </a:solidFill>
                <a:latin typeface="Proxima Nova Cond Medium" panose="02000506030000020004" pitchFamily="50" charset="0"/>
              </a:rPr>
              <a:t>4. </a:t>
            </a:r>
            <a:r>
              <a:rPr lang="en-US" sz="2800" dirty="0">
                <a:solidFill>
                  <a:schemeClr val="tx1">
                    <a:lumMod val="90000"/>
                    <a:lumOff val="10000"/>
                  </a:schemeClr>
                </a:solidFill>
                <a:latin typeface="Proxima Nova Cond Medium" panose="02000506030000020004" pitchFamily="50" charset="0"/>
              </a:rPr>
              <a:t>A person whose image occurs more than once in an element should only be counted once.</a:t>
            </a:r>
          </a:p>
        </p:txBody>
      </p:sp>
      <p:sp>
        <p:nvSpPr>
          <p:cNvPr id="5" name="Content Placeholder 2">
            <a:extLst>
              <a:ext uri="{FF2B5EF4-FFF2-40B4-BE49-F238E27FC236}">
                <a16:creationId xmlns:a16="http://schemas.microsoft.com/office/drawing/2014/main" id="{090EA897-862C-438A-81FF-AE132FB23817}"/>
              </a:ext>
            </a:extLst>
          </p:cNvPr>
          <p:cNvSpPr txBox="1">
            <a:spLocks/>
          </p:cNvSpPr>
          <p:nvPr/>
        </p:nvSpPr>
        <p:spPr>
          <a:xfrm>
            <a:off x="304816" y="1283794"/>
            <a:ext cx="5039307" cy="6755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b="1" dirty="0">
                <a:solidFill>
                  <a:schemeClr val="tx1">
                    <a:lumMod val="90000"/>
                    <a:lumOff val="10000"/>
                  </a:schemeClr>
                </a:solidFill>
                <a:latin typeface="Proxima Nova Cond Medium" panose="02000506030000020004" pitchFamily="50" charset="0"/>
              </a:rPr>
              <a:t>3. </a:t>
            </a:r>
            <a:r>
              <a:rPr lang="en-US" dirty="0">
                <a:solidFill>
                  <a:schemeClr val="tx1">
                    <a:lumMod val="90000"/>
                    <a:lumOff val="10000"/>
                  </a:schemeClr>
                </a:solidFill>
                <a:latin typeface="Proxima Nova Cond Medium" panose="02000506030000020004" pitchFamily="50" charset="0"/>
              </a:rPr>
              <a:t>Do not count groups with more than seven people. </a:t>
            </a:r>
          </a:p>
        </p:txBody>
      </p:sp>
      <p:sp>
        <p:nvSpPr>
          <p:cNvPr id="16" name="Rectangle 15">
            <a:extLst>
              <a:ext uri="{FF2B5EF4-FFF2-40B4-BE49-F238E27FC236}">
                <a16:creationId xmlns:a16="http://schemas.microsoft.com/office/drawing/2014/main" id="{200D01B4-164D-42CE-988D-B6CA9FFC2BAD}"/>
              </a:ext>
            </a:extLst>
          </p:cNvPr>
          <p:cNvSpPr/>
          <p:nvPr/>
        </p:nvSpPr>
        <p:spPr>
          <a:xfrm>
            <a:off x="6443948" y="3158453"/>
            <a:ext cx="2248811" cy="215444"/>
          </a:xfrm>
          <a:prstGeom prst="rect">
            <a:avLst/>
          </a:prstGeom>
        </p:spPr>
        <p:txBody>
          <a:bodyPr wrap="square" anchor="t">
            <a:spAutoFit/>
          </a:bodyPr>
          <a:lstStyle/>
          <a:p>
            <a:r>
              <a:rPr lang="en-US" sz="800" i="1" dirty="0">
                <a:solidFill>
                  <a:schemeClr val="tx1">
                    <a:lumMod val="90000"/>
                    <a:lumOff val="10000"/>
                  </a:schemeClr>
                </a:solidFill>
                <a:latin typeface="Trebuchet MS" panose="020B0703020202090204" pitchFamily="34" charset="0"/>
              </a:rPr>
              <a:t>Photo by Nicholas Green on </a:t>
            </a:r>
            <a:r>
              <a:rPr lang="en-US" sz="800" i="1" dirty="0" err="1">
                <a:solidFill>
                  <a:schemeClr val="tx1">
                    <a:lumMod val="90000"/>
                    <a:lumOff val="10000"/>
                  </a:schemeClr>
                </a:solidFill>
                <a:latin typeface="Trebuchet MS" panose="020B0703020202090204" pitchFamily="34" charset="0"/>
              </a:rPr>
              <a:t>Unsplash</a:t>
            </a:r>
            <a:endParaRPr lang="en-US" sz="800" i="1" dirty="0" err="1">
              <a:solidFill>
                <a:schemeClr val="tx1">
                  <a:lumMod val="90000"/>
                  <a:lumOff val="10000"/>
                </a:schemeClr>
              </a:solidFill>
              <a:latin typeface="Trebuchet MS" panose="020B0703020202090204" pitchFamily="34" charset="0"/>
              <a:ea typeface="Microsoft JhengHei UI"/>
            </a:endParaRPr>
          </a:p>
        </p:txBody>
      </p:sp>
      <p:sp>
        <p:nvSpPr>
          <p:cNvPr id="19" name="Multiplication Sign 18">
            <a:extLst>
              <a:ext uri="{FF2B5EF4-FFF2-40B4-BE49-F238E27FC236}">
                <a16:creationId xmlns:a16="http://schemas.microsoft.com/office/drawing/2014/main" id="{5B221CC9-612F-4CF9-BBF6-80BDD3E0CAF2}"/>
              </a:ext>
            </a:extLst>
          </p:cNvPr>
          <p:cNvSpPr/>
          <p:nvPr/>
        </p:nvSpPr>
        <p:spPr>
          <a:xfrm>
            <a:off x="5735209" y="1514335"/>
            <a:ext cx="1639119" cy="1581523"/>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22" name="Rectangle 21">
            <a:extLst>
              <a:ext uri="{FF2B5EF4-FFF2-40B4-BE49-F238E27FC236}">
                <a16:creationId xmlns:a16="http://schemas.microsoft.com/office/drawing/2014/main" id="{18FC3A96-5AEB-4B40-822B-FE6612A751C7}"/>
              </a:ext>
            </a:extLst>
          </p:cNvPr>
          <p:cNvSpPr/>
          <p:nvPr/>
        </p:nvSpPr>
        <p:spPr>
          <a:xfrm>
            <a:off x="9333968" y="3294202"/>
            <a:ext cx="2004592" cy="215444"/>
          </a:xfrm>
          <a:prstGeom prst="rect">
            <a:avLst/>
          </a:prstGeom>
        </p:spPr>
        <p:txBody>
          <a:bodyPr wrap="square">
            <a:spAutoFit/>
          </a:bodyPr>
          <a:lstStyle/>
          <a:p>
            <a:r>
              <a:rPr lang="en-US" sz="800" i="1" dirty="0">
                <a:solidFill>
                  <a:schemeClr val="tx1">
                    <a:lumMod val="90000"/>
                    <a:lumOff val="10000"/>
                  </a:schemeClr>
                </a:solidFill>
                <a:latin typeface="Trebuchet MS" panose="020B0703020202090204" pitchFamily="34" charset="0"/>
              </a:rPr>
              <a:t>Photo by </a:t>
            </a:r>
            <a:r>
              <a:rPr lang="en-US" sz="800" i="1" dirty="0" err="1">
                <a:solidFill>
                  <a:schemeClr val="tx1">
                    <a:lumMod val="90000"/>
                    <a:lumOff val="10000"/>
                  </a:schemeClr>
                </a:solidFill>
                <a:latin typeface="Trebuchet MS" panose="020B0703020202090204" pitchFamily="34" charset="0"/>
              </a:rPr>
              <a:t>JodyHongFilms</a:t>
            </a:r>
            <a:r>
              <a:rPr lang="en-US" sz="800" i="1" dirty="0">
                <a:solidFill>
                  <a:schemeClr val="tx1">
                    <a:lumMod val="90000"/>
                    <a:lumOff val="10000"/>
                  </a:schemeClr>
                </a:solidFill>
                <a:latin typeface="Trebuchet MS" panose="020B0703020202090204" pitchFamily="34" charset="0"/>
              </a:rPr>
              <a:t> on </a:t>
            </a:r>
            <a:r>
              <a:rPr lang="en-US" sz="800" i="1" dirty="0" err="1">
                <a:solidFill>
                  <a:schemeClr val="tx1">
                    <a:lumMod val="90000"/>
                    <a:lumOff val="10000"/>
                  </a:schemeClr>
                </a:solidFill>
                <a:latin typeface="Trebuchet MS" panose="020B0703020202090204" pitchFamily="34" charset="0"/>
              </a:rPr>
              <a:t>Unsplash</a:t>
            </a:r>
            <a:endParaRPr lang="en-US" sz="800" i="1" dirty="0">
              <a:solidFill>
                <a:schemeClr val="tx1">
                  <a:lumMod val="90000"/>
                  <a:lumOff val="10000"/>
                </a:schemeClr>
              </a:solidFill>
              <a:latin typeface="Trebuchet MS" panose="020B0703020202090204" pitchFamily="34" charset="0"/>
            </a:endParaRPr>
          </a:p>
        </p:txBody>
      </p:sp>
      <p:sp>
        <p:nvSpPr>
          <p:cNvPr id="23" name="L-Shape 22">
            <a:extLst>
              <a:ext uri="{FF2B5EF4-FFF2-40B4-BE49-F238E27FC236}">
                <a16:creationId xmlns:a16="http://schemas.microsoft.com/office/drawing/2014/main" id="{F3FD8786-E084-4398-B3B0-B7F5FE4D6326}"/>
              </a:ext>
            </a:extLst>
          </p:cNvPr>
          <p:cNvSpPr/>
          <p:nvPr/>
        </p:nvSpPr>
        <p:spPr>
          <a:xfrm rot="18390303">
            <a:off x="10707019" y="1517208"/>
            <a:ext cx="1143985" cy="512090"/>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pic>
        <p:nvPicPr>
          <p:cNvPr id="7" name="Picture 6">
            <a:extLst>
              <a:ext uri="{FF2B5EF4-FFF2-40B4-BE49-F238E27FC236}">
                <a16:creationId xmlns:a16="http://schemas.microsoft.com/office/drawing/2014/main" id="{A9A221B8-B832-4CC9-B0D3-B53242DD917D}"/>
              </a:ext>
            </a:extLst>
          </p:cNvPr>
          <p:cNvPicPr>
            <a:picLocks noChangeAspect="1"/>
          </p:cNvPicPr>
          <p:nvPr/>
        </p:nvPicPr>
        <p:blipFill rotWithShape="1">
          <a:blip r:embed="rId5">
            <a:extLst>
              <a:ext uri="{28A0092B-C50C-407E-A947-70E740481C1C}">
                <a14:useLocalDpi xmlns:a14="http://schemas.microsoft.com/office/drawing/2010/main" val="0"/>
              </a:ext>
            </a:extLst>
          </a:blip>
          <a:srcRect l="2071" t="12816" r="2589" b="33204"/>
          <a:stretch/>
        </p:blipFill>
        <p:spPr>
          <a:xfrm>
            <a:off x="6523479" y="3812715"/>
            <a:ext cx="5070571" cy="2153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L-Shape 13">
            <a:extLst>
              <a:ext uri="{FF2B5EF4-FFF2-40B4-BE49-F238E27FC236}">
                <a16:creationId xmlns:a16="http://schemas.microsoft.com/office/drawing/2014/main" id="{062B38C0-7EBB-477F-B92B-BF0CF7413D88}"/>
              </a:ext>
            </a:extLst>
          </p:cNvPr>
          <p:cNvSpPr/>
          <p:nvPr/>
        </p:nvSpPr>
        <p:spPr>
          <a:xfrm rot="18390303">
            <a:off x="7384989" y="5059481"/>
            <a:ext cx="546770" cy="244754"/>
          </a:xfrm>
          <a:prstGeom prst="corner">
            <a:avLst>
              <a:gd name="adj1" fmla="val 37084"/>
              <a:gd name="adj2" fmla="val 34148"/>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5" name="Multiplication Sign 14">
            <a:extLst>
              <a:ext uri="{FF2B5EF4-FFF2-40B4-BE49-F238E27FC236}">
                <a16:creationId xmlns:a16="http://schemas.microsoft.com/office/drawing/2014/main" id="{AE5C362C-03E8-4B7A-B89D-0AD82EB21FA5}"/>
              </a:ext>
            </a:extLst>
          </p:cNvPr>
          <p:cNvSpPr/>
          <p:nvPr/>
        </p:nvSpPr>
        <p:spPr>
          <a:xfrm>
            <a:off x="8616687" y="3947384"/>
            <a:ext cx="606408" cy="585100"/>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7" name="Multiplication Sign 16">
            <a:extLst>
              <a:ext uri="{FF2B5EF4-FFF2-40B4-BE49-F238E27FC236}">
                <a16:creationId xmlns:a16="http://schemas.microsoft.com/office/drawing/2014/main" id="{7D724824-C733-423C-95B5-2EBD487D312B}"/>
              </a:ext>
            </a:extLst>
          </p:cNvPr>
          <p:cNvSpPr/>
          <p:nvPr/>
        </p:nvSpPr>
        <p:spPr>
          <a:xfrm>
            <a:off x="10258928" y="3947384"/>
            <a:ext cx="606408" cy="585100"/>
          </a:xfrm>
          <a:prstGeom prst="mathMultiply">
            <a:avLst>
              <a:gd name="adj1" fmla="val 16841"/>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0000"/>
                  <a:lumOff val="10000"/>
                </a:schemeClr>
              </a:solidFill>
              <a:latin typeface="Trebuchet MS" panose="020B0703020202090204" pitchFamily="34" charset="0"/>
            </a:endParaRPr>
          </a:p>
        </p:txBody>
      </p:sp>
      <p:sp>
        <p:nvSpPr>
          <p:cNvPr id="18" name="Title 1">
            <a:extLst>
              <a:ext uri="{FF2B5EF4-FFF2-40B4-BE49-F238E27FC236}">
                <a16:creationId xmlns:a16="http://schemas.microsoft.com/office/drawing/2014/main" id="{CB1B9108-CADE-4B48-A062-8897060BC0DF}"/>
              </a:ext>
            </a:extLst>
          </p:cNvPr>
          <p:cNvSpPr txBox="1">
            <a:spLocks/>
          </p:cNvSpPr>
          <p:nvPr/>
        </p:nvSpPr>
        <p:spPr>
          <a:xfrm>
            <a:off x="227132" y="72440"/>
            <a:ext cx="8692759" cy="992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latin typeface="Trebuchet MS" panose="020B0703020202090204" pitchFamily="34" charset="0"/>
              </a:rPr>
              <a:t>Standard Rules for the Assessment Tool</a:t>
            </a:r>
          </a:p>
        </p:txBody>
      </p:sp>
      <p:pic>
        <p:nvPicPr>
          <p:cNvPr id="2" name="Picture 1" descr="Text&#10;&#10;Description automatically generated">
            <a:extLst>
              <a:ext uri="{FF2B5EF4-FFF2-40B4-BE49-F238E27FC236}">
                <a16:creationId xmlns:a16="http://schemas.microsoft.com/office/drawing/2014/main" id="{15A6DCCD-8055-4482-9090-839D33BAF7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74485" y="6435495"/>
            <a:ext cx="922087" cy="371230"/>
          </a:xfrm>
          <a:prstGeom prst="rect">
            <a:avLst/>
          </a:prstGeom>
        </p:spPr>
      </p:pic>
    </p:spTree>
    <p:extLst>
      <p:ext uri="{BB962C8B-B14F-4D97-AF65-F5344CB8AC3E}">
        <p14:creationId xmlns:p14="http://schemas.microsoft.com/office/powerpoint/2010/main" val="95963934"/>
      </p:ext>
    </p:extLst>
  </p:cSld>
  <p:clrMapOvr>
    <a:masterClrMapping/>
  </p:clrMapOvr>
</p:sld>
</file>

<file path=ppt/theme/theme1.xml><?xml version="1.0" encoding="utf-8"?>
<a:theme xmlns:a="http://schemas.openxmlformats.org/drawingml/2006/main" name="Retrospect">
  <a:themeElements>
    <a:clrScheme name="Custom 7">
      <a:dk1>
        <a:srgbClr val="10111A"/>
      </a:dk1>
      <a:lt1>
        <a:sysClr val="window" lastClr="FFFFFF"/>
      </a:lt1>
      <a:dk2>
        <a:srgbClr val="10111A"/>
      </a:dk2>
      <a:lt2>
        <a:srgbClr val="FFFFFF"/>
      </a:lt2>
      <a:accent1>
        <a:srgbClr val="AC70AE"/>
      </a:accent1>
      <a:accent2>
        <a:srgbClr val="136E85"/>
      </a:accent2>
      <a:accent3>
        <a:srgbClr val="E37053"/>
      </a:accent3>
      <a:accent4>
        <a:srgbClr val="69BAB6"/>
      </a:accent4>
      <a:accent5>
        <a:srgbClr val="A35FA5"/>
      </a:accent5>
      <a:accent6>
        <a:srgbClr val="E16143"/>
      </a:accent6>
      <a:hlink>
        <a:srgbClr val="188DA8"/>
      </a:hlink>
      <a:folHlink>
        <a:srgbClr val="B37AB4"/>
      </a:folHlink>
    </a:clrScheme>
    <a:fontScheme name="Custom 3">
      <a:majorFont>
        <a:latin typeface="Microsoft JhengHei UI"/>
        <a:ea typeface=""/>
        <a:cs typeface=""/>
      </a:majorFont>
      <a:minorFont>
        <a:latin typeface="Microsoft JhengHei U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FF589A067AB6409CEE8D545E4C2283" ma:contentTypeVersion="12" ma:contentTypeDescription="Create a new document." ma:contentTypeScope="" ma:versionID="dcd5fa496e220544544713d5f68dc310">
  <xsd:schema xmlns:xsd="http://www.w3.org/2001/XMLSchema" xmlns:xs="http://www.w3.org/2001/XMLSchema" xmlns:p="http://schemas.microsoft.com/office/2006/metadata/properties" xmlns:ns2="5c08d7cd-4bd9-4e5f-84ac-cc18b1155903" xmlns:ns3="3ead7121-eaca-4003-bc54-db4a104dc9af" targetNamespace="http://schemas.microsoft.com/office/2006/metadata/properties" ma:root="true" ma:fieldsID="1e156202131b77a8eda83f912aa08500" ns2:_="" ns3:_="">
    <xsd:import namespace="5c08d7cd-4bd9-4e5f-84ac-cc18b1155903"/>
    <xsd:import namespace="3ead7121-eaca-4003-bc54-db4a104dc9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08d7cd-4bd9-4e5f-84ac-cc18b11559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ad7121-eaca-4003-bc54-db4a104dc9a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C964F1-5529-4ABE-A026-371059E0FEF1}">
  <ds:schemaRefs>
    <ds:schemaRef ds:uri="http://schemas.microsoft.com/sharepoint/v3/contenttype/forms"/>
  </ds:schemaRefs>
</ds:datastoreItem>
</file>

<file path=customXml/itemProps2.xml><?xml version="1.0" encoding="utf-8"?>
<ds:datastoreItem xmlns:ds="http://schemas.openxmlformats.org/officeDocument/2006/customXml" ds:itemID="{87EFA06C-3DB5-4C31-8F98-A9F09D1CC970}">
  <ds:schemaRefs>
    <ds:schemaRef ds:uri="5c08d7cd-4bd9-4e5f-84ac-cc18b1155903"/>
    <ds:schemaRef ds:uri="3ead7121-eaca-4003-bc54-db4a104dc9af"/>
    <ds:schemaRef ds:uri="http://purl.org/dc/terms/"/>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58CC0DC3-B519-438F-983E-EB3E9F53B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08d7cd-4bd9-4e5f-84ac-cc18b1155903"/>
    <ds:schemaRef ds:uri="3ead7121-eaca-4003-bc54-db4a104dc9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10948</TotalTime>
  <Words>1999</Words>
  <Application>Microsoft Office PowerPoint</Application>
  <PresentationFormat>Widescreen</PresentationFormat>
  <Paragraphs>213</Paragraphs>
  <Slides>25</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Microsoft JhengHei UI</vt:lpstr>
      <vt:lpstr>Arial</vt:lpstr>
      <vt:lpstr>Calibri</vt:lpstr>
      <vt:lpstr>Gibson Book</vt:lpstr>
      <vt:lpstr>Gobold</vt:lpstr>
      <vt:lpstr>Proxima Nova Cond Medium</vt:lpstr>
      <vt:lpstr>Proxima Nova Medium</vt:lpstr>
      <vt:lpstr>Symbol</vt:lpstr>
      <vt:lpstr>Trebuchet MS</vt:lpstr>
      <vt:lpstr>Wingdings</vt:lpstr>
      <vt:lpstr>Retrospect</vt:lpstr>
      <vt:lpstr>IF/THEN®  Gender Representation Toolkit</vt:lpstr>
      <vt:lpstr>Session Schedule</vt:lpstr>
      <vt:lpstr>PowerPoint Presentation</vt:lpstr>
      <vt:lpstr>Goals of the IF/THEN® Gender Representation Toolkit</vt:lpstr>
      <vt:lpstr>Why Does Representation Matter?</vt:lpstr>
      <vt:lpstr>Why Does Representation Matter?</vt:lpstr>
      <vt:lpstr>How to Use the Assessment Tool</vt:lpstr>
      <vt:lpstr>PowerPoint Presentation</vt:lpstr>
      <vt:lpstr>PowerPoint Presentation</vt:lpstr>
      <vt:lpstr>PowerPoint Presentation</vt:lpstr>
      <vt:lpstr>PowerPoint Presentation</vt:lpstr>
      <vt:lpstr>PowerPoint Presentation</vt:lpstr>
      <vt:lpstr>PowerPoint Presentation</vt:lpstr>
      <vt:lpstr>Age</vt:lpstr>
      <vt:lpstr>PowerPoint Presentation</vt:lpstr>
      <vt:lpstr>Gender</vt:lpstr>
      <vt:lpstr>Gender Non-conforming</vt:lpstr>
      <vt:lpstr>PowerPoint Presentation</vt:lpstr>
      <vt:lpstr>PowerPoint Presentation</vt:lpstr>
      <vt:lpstr>STEM</vt:lpstr>
      <vt:lpstr>PowerPoint Presentation</vt:lpstr>
      <vt:lpstr>Additional Categories</vt:lpstr>
      <vt:lpstr>Notes</vt:lpstr>
      <vt:lpstr>Logistics</vt:lpstr>
      <vt:lpstr>What do you think?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Session:  Planning and Prep</dc:title>
  <dc:creator>Amanda Fisher</dc:creator>
  <cp:lastModifiedBy>Andrea Ryant [LHH]</cp:lastModifiedBy>
  <cp:revision>147</cp:revision>
  <cp:lastPrinted>2020-10-22T20:24:45Z</cp:lastPrinted>
  <dcterms:created xsi:type="dcterms:W3CDTF">2019-12-04T00:02:19Z</dcterms:created>
  <dcterms:modified xsi:type="dcterms:W3CDTF">2020-11-09T22:04:40Z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0x01010018FF589A067AB6409CEE8D545E4C2283</vt:lpwstr>
  </property>
</Properties>
</file>